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handoutMasterIdLst>
    <p:handoutMasterId r:id="rId25"/>
  </p:handoutMasterIdLst>
  <p:sldIdLst>
    <p:sldId id="256" r:id="rId2"/>
    <p:sldId id="262" r:id="rId3"/>
    <p:sldId id="263" r:id="rId4"/>
    <p:sldId id="264" r:id="rId5"/>
    <p:sldId id="267" r:id="rId6"/>
    <p:sldId id="268" r:id="rId7"/>
    <p:sldId id="266" r:id="rId8"/>
    <p:sldId id="269" r:id="rId9"/>
    <p:sldId id="270" r:id="rId10"/>
    <p:sldId id="272" r:id="rId11"/>
    <p:sldId id="279" r:id="rId12"/>
    <p:sldId id="281" r:id="rId13"/>
    <p:sldId id="283" r:id="rId14"/>
    <p:sldId id="282" r:id="rId15"/>
    <p:sldId id="273" r:id="rId16"/>
    <p:sldId id="274" r:id="rId17"/>
    <p:sldId id="271" r:id="rId18"/>
    <p:sldId id="275" r:id="rId19"/>
    <p:sldId id="276" r:id="rId20"/>
    <p:sldId id="277" r:id="rId21"/>
    <p:sldId id="278" r:id="rId22"/>
    <p:sldId id="265"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4463"/>
    <a:srgbClr val="4D5763"/>
    <a:srgbClr val="333842"/>
    <a:srgbClr val="FCBA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858" autoAdjust="0"/>
    <p:restoredTop sz="56379" autoAdjust="0"/>
  </p:normalViewPr>
  <p:slideViewPr>
    <p:cSldViewPr snapToGrid="0">
      <p:cViewPr varScale="1">
        <p:scale>
          <a:sx n="68" d="100"/>
          <a:sy n="68" d="100"/>
        </p:scale>
        <p:origin x="1640" y="200"/>
      </p:cViewPr>
      <p:guideLst/>
    </p:cSldViewPr>
  </p:slideViewPr>
  <p:notesTextViewPr>
    <p:cViewPr>
      <p:scale>
        <a:sx n="150" d="100"/>
        <a:sy n="150" d="100"/>
      </p:scale>
      <p:origin x="0" y="0"/>
    </p:cViewPr>
  </p:notesTextViewPr>
  <p:notesViewPr>
    <p:cSldViewPr snapToGrid="0">
      <p:cViewPr varScale="1">
        <p:scale>
          <a:sx n="67" d="100"/>
          <a:sy n="67" d="100"/>
        </p:scale>
        <p:origin x="2826"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9744CA5-8759-4BA5-9627-446590C0309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5FD6878B-25E8-4832-BA04-D2A5CF8C198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EF9BAE8-6E78-43DA-B9F3-D6B8B9C4540E}" type="datetimeFigureOut">
              <a:rPr lang="en-US" smtClean="0"/>
              <a:t>12/23/20</a:t>
            </a:fld>
            <a:endParaRPr lang="en-US"/>
          </a:p>
        </p:txBody>
      </p:sp>
      <p:sp>
        <p:nvSpPr>
          <p:cNvPr id="4" name="Footer Placeholder 3">
            <a:extLst>
              <a:ext uri="{FF2B5EF4-FFF2-40B4-BE49-F238E27FC236}">
                <a16:creationId xmlns:a16="http://schemas.microsoft.com/office/drawing/2014/main" id="{27BC585A-CBB4-4075-A124-CCCF4019DEB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2D48551-5668-4A91-B2AF-67D973E5244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61B26DD-C95A-4C7D-9B09-0182506F4E56}" type="slidenum">
              <a:rPr lang="en-US" smtClean="0"/>
              <a:t>‹#›</a:t>
            </a:fld>
            <a:endParaRPr lang="en-US"/>
          </a:p>
        </p:txBody>
      </p:sp>
    </p:spTree>
    <p:extLst>
      <p:ext uri="{BB962C8B-B14F-4D97-AF65-F5344CB8AC3E}">
        <p14:creationId xmlns:p14="http://schemas.microsoft.com/office/powerpoint/2010/main" val="28060159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D8E52B-E0A1-4E90-ACB2-D5016594B0FD}" type="datetimeFigureOut">
              <a:rPr lang="en-US" smtClean="0"/>
              <a:t>12/23/20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4DA3CA-F2F0-4E0F-8B4F-28F830CA08DA}" type="slidenum">
              <a:rPr lang="en-US" smtClean="0"/>
              <a:t>‹#›</a:t>
            </a:fld>
            <a:endParaRPr lang="en-US"/>
          </a:p>
        </p:txBody>
      </p:sp>
    </p:spTree>
    <p:extLst>
      <p:ext uri="{BB962C8B-B14F-4D97-AF65-F5344CB8AC3E}">
        <p14:creationId xmlns:p14="http://schemas.microsoft.com/office/powerpoint/2010/main" val="15942939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14DA3CA-F2F0-4E0F-8B4F-28F830CA08DA}" type="slidenum">
              <a:rPr lang="en-US" smtClean="0"/>
              <a:t>2</a:t>
            </a:fld>
            <a:endParaRPr lang="en-US"/>
          </a:p>
        </p:txBody>
      </p:sp>
    </p:spTree>
    <p:extLst>
      <p:ext uri="{BB962C8B-B14F-4D97-AF65-F5344CB8AC3E}">
        <p14:creationId xmlns:p14="http://schemas.microsoft.com/office/powerpoint/2010/main" val="8573490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&lt;</a:t>
            </a:r>
            <a:r>
              <a:rPr lang="en-US" b="1" dirty="0" err="1"/>
              <a:t>mnu</a:t>
            </a:r>
            <a:r>
              <a:rPr lang="en-US" b="1" dirty="0"/>
              <a:t>&gt;Data Privacy Technical Controls</a:t>
            </a:r>
          </a:p>
          <a:p>
            <a:r>
              <a:rPr lang="en-US" b="0" dirty="0"/>
              <a:t>Many people carry around a purse or a wallet, because they have certain important things they want to keep close to them at all times. These are usually things that you wouldn’t want other people to get ahold of, like your credit cards or your driver’s license. It would be especially bad if a criminal got ahold of these personal items. </a:t>
            </a:r>
          </a:p>
          <a:p>
            <a:endParaRPr lang="en-US" b="0" dirty="0"/>
          </a:p>
          <a:p>
            <a:r>
              <a:rPr lang="en-US" b="0" dirty="0"/>
              <a:t>The same holds true with digital information. Everyone has specific digital information that they don’t want other people, especially criminals, to get their hands on. In this lesson, we’ll be talking about some of the ways that people keep their digital data safe. </a:t>
            </a:r>
          </a:p>
        </p:txBody>
      </p:sp>
      <p:sp>
        <p:nvSpPr>
          <p:cNvPr id="4" name="Slide Number Placeholder 3"/>
          <p:cNvSpPr>
            <a:spLocks noGrp="1"/>
          </p:cNvSpPr>
          <p:nvPr>
            <p:ph type="sldNum" sz="quarter" idx="5"/>
          </p:nvPr>
        </p:nvSpPr>
        <p:spPr/>
        <p:txBody>
          <a:bodyPr/>
          <a:lstStyle/>
          <a:p>
            <a:fld id="{914DA3CA-F2F0-4E0F-8B4F-28F830CA08DA}" type="slidenum">
              <a:rPr lang="en-US" smtClean="0"/>
              <a:t>3</a:t>
            </a:fld>
            <a:endParaRPr lang="en-US"/>
          </a:p>
        </p:txBody>
      </p:sp>
    </p:spTree>
    <p:extLst>
      <p:ext uri="{BB962C8B-B14F-4D97-AF65-F5344CB8AC3E}">
        <p14:creationId xmlns:p14="http://schemas.microsoft.com/office/powerpoint/2010/main" val="17441354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&lt;</a:t>
            </a:r>
            <a:r>
              <a:rPr lang="en-US" b="1" dirty="0" err="1"/>
              <a:t>mnu</a:t>
            </a:r>
            <a:r>
              <a:rPr lang="en-US" b="1" dirty="0"/>
              <a:t>&gt;Data Privacy</a:t>
            </a:r>
            <a:br>
              <a:rPr lang="en-US" b="1" dirty="0"/>
            </a:br>
            <a:r>
              <a:rPr lang="en-US" b="0" dirty="0"/>
              <a:t>First, we need to go over the difference between privacy and security. Sometimes, we use those words like they are the same thing, but they are slightly different. Privacy is making sure that only authorized people see sensitive information. For example, if you run a business, you can give permission to your accountant to see your financial information, but you don’t want that same information to get out to your competitors. That’s an issue of data privacy. </a:t>
            </a:r>
          </a:p>
        </p:txBody>
      </p:sp>
      <p:sp>
        <p:nvSpPr>
          <p:cNvPr id="4" name="Slide Number Placeholder 3"/>
          <p:cNvSpPr>
            <a:spLocks noGrp="1"/>
          </p:cNvSpPr>
          <p:nvPr>
            <p:ph type="sldNum" sz="quarter" idx="5"/>
          </p:nvPr>
        </p:nvSpPr>
        <p:spPr/>
        <p:txBody>
          <a:bodyPr/>
          <a:lstStyle/>
          <a:p>
            <a:fld id="{914DA3CA-F2F0-4E0F-8B4F-28F830CA08DA}" type="slidenum">
              <a:rPr lang="en-US" smtClean="0"/>
              <a:t>4</a:t>
            </a:fld>
            <a:endParaRPr lang="en-US"/>
          </a:p>
        </p:txBody>
      </p:sp>
    </p:spTree>
    <p:extLst>
      <p:ext uri="{BB962C8B-B14F-4D97-AF65-F5344CB8AC3E}">
        <p14:creationId xmlns:p14="http://schemas.microsoft.com/office/powerpoint/2010/main" val="33476650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&lt;</a:t>
            </a:r>
            <a:r>
              <a:rPr lang="en-US" b="1" dirty="0" err="1"/>
              <a:t>mnu</a:t>
            </a:r>
            <a:r>
              <a:rPr lang="en-US" b="1" dirty="0"/>
              <a:t>&gt;Data Security </a:t>
            </a:r>
            <a:endParaRPr lang="en-US" dirty="0"/>
          </a:p>
          <a:p>
            <a:r>
              <a:rPr lang="en-US" dirty="0"/>
              <a:t>Data security, on the other hand, it about keeping out threats. If you own a business, this means protecting your network so that hackers don’t steal your data or that bad actors from inside your business don’t leak </a:t>
            </a:r>
            <a:r>
              <a:rPr lang="en-US" dirty="0" err="1"/>
              <a:t>sensistive</a:t>
            </a:r>
            <a:r>
              <a:rPr lang="en-US" dirty="0"/>
              <a:t> data. </a:t>
            </a:r>
          </a:p>
          <a:p>
            <a:endParaRPr lang="en-US" dirty="0"/>
          </a:p>
        </p:txBody>
      </p:sp>
      <p:sp>
        <p:nvSpPr>
          <p:cNvPr id="4" name="Slide Number Placeholder 3"/>
          <p:cNvSpPr>
            <a:spLocks noGrp="1"/>
          </p:cNvSpPr>
          <p:nvPr>
            <p:ph type="sldNum" sz="quarter" idx="5"/>
          </p:nvPr>
        </p:nvSpPr>
        <p:spPr/>
        <p:txBody>
          <a:bodyPr/>
          <a:lstStyle/>
          <a:p>
            <a:fld id="{914DA3CA-F2F0-4E0F-8B4F-28F830CA08DA}" type="slidenum">
              <a:rPr lang="en-US" smtClean="0"/>
              <a:t>5</a:t>
            </a:fld>
            <a:endParaRPr lang="en-US"/>
          </a:p>
        </p:txBody>
      </p:sp>
    </p:spTree>
    <p:extLst>
      <p:ext uri="{BB962C8B-B14F-4D97-AF65-F5344CB8AC3E}">
        <p14:creationId xmlns:p14="http://schemas.microsoft.com/office/powerpoint/2010/main" val="5811090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There are two main categories of things that people can do to ensure data security and privacy. The first are called technical controls and the second are called non-technical controls. Let’s take a look at the difference between the two. </a:t>
            </a:r>
          </a:p>
        </p:txBody>
      </p:sp>
      <p:sp>
        <p:nvSpPr>
          <p:cNvPr id="4" name="Slide Number Placeholder 3"/>
          <p:cNvSpPr>
            <a:spLocks noGrp="1"/>
          </p:cNvSpPr>
          <p:nvPr>
            <p:ph type="sldNum" sz="quarter" idx="5"/>
          </p:nvPr>
        </p:nvSpPr>
        <p:spPr/>
        <p:txBody>
          <a:bodyPr/>
          <a:lstStyle/>
          <a:p>
            <a:fld id="{914DA3CA-F2F0-4E0F-8B4F-28F830CA08DA}" type="slidenum">
              <a:rPr lang="en-US" smtClean="0"/>
              <a:t>6</a:t>
            </a:fld>
            <a:endParaRPr lang="en-US"/>
          </a:p>
        </p:txBody>
      </p:sp>
    </p:spTree>
    <p:extLst>
      <p:ext uri="{BB962C8B-B14F-4D97-AF65-F5344CB8AC3E}">
        <p14:creationId xmlns:p14="http://schemas.microsoft.com/office/powerpoint/2010/main" val="42450730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&lt;</a:t>
            </a:r>
            <a:r>
              <a:rPr lang="en-US" b="1" dirty="0" err="1"/>
              <a:t>mnu</a:t>
            </a:r>
            <a:r>
              <a:rPr lang="en-US" b="1" dirty="0"/>
              <a:t>&gt;Technical Controls </a:t>
            </a:r>
            <a:br>
              <a:rPr lang="en-US" b="1" dirty="0"/>
            </a:br>
            <a:r>
              <a:rPr lang="en-US" b="0" dirty="0"/>
              <a:t>Technical controls are pieces of hardware and software that help with data security and privacy.  These include things like </a:t>
            </a:r>
            <a:r>
              <a:rPr lang="en-US" b="1" dirty="0"/>
              <a:t>encryption</a:t>
            </a:r>
            <a:r>
              <a:rPr lang="en-US" b="0" dirty="0"/>
              <a:t>, </a:t>
            </a:r>
            <a:r>
              <a:rPr lang="en-US" b="1" dirty="0"/>
              <a:t>data loss </a:t>
            </a:r>
            <a:r>
              <a:rPr lang="en-US" b="0" dirty="0"/>
              <a:t>prevention, </a:t>
            </a:r>
            <a:r>
              <a:rPr lang="en-US" b="1" dirty="0"/>
              <a:t>data</a:t>
            </a:r>
            <a:r>
              <a:rPr lang="en-US" b="0" dirty="0"/>
              <a:t> masking and </a:t>
            </a:r>
            <a:r>
              <a:rPr lang="en-US" b="1" dirty="0"/>
              <a:t>tokenization</a:t>
            </a:r>
            <a:r>
              <a:rPr lang="en-US" b="0" dirty="0"/>
              <a:t>, </a:t>
            </a:r>
            <a:r>
              <a:rPr lang="en-US" b="1" dirty="0"/>
              <a:t>deidentification</a:t>
            </a:r>
            <a:r>
              <a:rPr lang="en-US" b="0" dirty="0"/>
              <a:t>, and </a:t>
            </a:r>
            <a:r>
              <a:rPr lang="en-US" b="1" dirty="0"/>
              <a:t>digital</a:t>
            </a:r>
            <a:r>
              <a:rPr lang="en-US" b="0" dirty="0"/>
              <a:t> rights management. </a:t>
            </a:r>
          </a:p>
          <a:p>
            <a:endParaRPr lang="en-US" dirty="0"/>
          </a:p>
        </p:txBody>
      </p:sp>
      <p:sp>
        <p:nvSpPr>
          <p:cNvPr id="4" name="Slide Number Placeholder 3"/>
          <p:cNvSpPr>
            <a:spLocks noGrp="1"/>
          </p:cNvSpPr>
          <p:nvPr>
            <p:ph type="sldNum" sz="quarter" idx="5"/>
          </p:nvPr>
        </p:nvSpPr>
        <p:spPr/>
        <p:txBody>
          <a:bodyPr/>
          <a:lstStyle/>
          <a:p>
            <a:fld id="{914DA3CA-F2F0-4E0F-8B4F-28F830CA08DA}" type="slidenum">
              <a:rPr lang="en-US" smtClean="0"/>
              <a:t>7</a:t>
            </a:fld>
            <a:endParaRPr lang="en-US"/>
          </a:p>
        </p:txBody>
      </p:sp>
    </p:spTree>
    <p:extLst>
      <p:ext uri="{BB962C8B-B14F-4D97-AF65-F5344CB8AC3E}">
        <p14:creationId xmlns:p14="http://schemas.microsoft.com/office/powerpoint/2010/main" val="5944150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&lt;</a:t>
            </a:r>
            <a:r>
              <a:rPr lang="en-US" b="1" dirty="0" err="1"/>
              <a:t>mnu</a:t>
            </a:r>
            <a:r>
              <a:rPr lang="en-US" b="1" dirty="0"/>
              <a:t>&gt;Non-Technical Controls</a:t>
            </a:r>
            <a:br>
              <a:rPr lang="en-US" b="1" dirty="0"/>
            </a:br>
            <a:r>
              <a:rPr lang="en-US" b="0" dirty="0"/>
              <a:t>Non-technical controls are things other than hardware and software that help with data security and privacy. These include things like </a:t>
            </a:r>
            <a:r>
              <a:rPr lang="en-US" b="1" dirty="0"/>
              <a:t>non-disclosure</a:t>
            </a:r>
            <a:r>
              <a:rPr lang="en-US" b="0" dirty="0"/>
              <a:t> agreements, </a:t>
            </a:r>
            <a:r>
              <a:rPr lang="en-US" b="1" dirty="0"/>
              <a:t>purpose</a:t>
            </a:r>
            <a:r>
              <a:rPr lang="en-US" b="0" dirty="0"/>
              <a:t> limitation, </a:t>
            </a:r>
            <a:r>
              <a:rPr lang="en-US" b="1" dirty="0"/>
              <a:t>data</a:t>
            </a:r>
            <a:r>
              <a:rPr lang="en-US" b="0" dirty="0"/>
              <a:t> minimization, and </a:t>
            </a:r>
            <a:r>
              <a:rPr lang="en-US" b="1" dirty="0"/>
              <a:t>data</a:t>
            </a:r>
            <a:r>
              <a:rPr lang="en-US" b="0" dirty="0"/>
              <a:t> retention standards. </a:t>
            </a:r>
          </a:p>
          <a:p>
            <a:endParaRPr lang="en-US" dirty="0"/>
          </a:p>
        </p:txBody>
      </p:sp>
      <p:sp>
        <p:nvSpPr>
          <p:cNvPr id="4" name="Slide Number Placeholder 3"/>
          <p:cNvSpPr>
            <a:spLocks noGrp="1"/>
          </p:cNvSpPr>
          <p:nvPr>
            <p:ph type="sldNum" sz="quarter" idx="5"/>
          </p:nvPr>
        </p:nvSpPr>
        <p:spPr/>
        <p:txBody>
          <a:bodyPr/>
          <a:lstStyle/>
          <a:p>
            <a:fld id="{914DA3CA-F2F0-4E0F-8B4F-28F830CA08DA}" type="slidenum">
              <a:rPr lang="en-US" smtClean="0"/>
              <a:t>8</a:t>
            </a:fld>
            <a:endParaRPr lang="en-US"/>
          </a:p>
        </p:txBody>
      </p:sp>
    </p:spTree>
    <p:extLst>
      <p:ext uri="{BB962C8B-B14F-4D97-AF65-F5344CB8AC3E}">
        <p14:creationId xmlns:p14="http://schemas.microsoft.com/office/powerpoint/2010/main" val="32475875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Now that we’ve discussed the difference between these two categories, let’s take a deeper look at some technical controls. </a:t>
            </a:r>
          </a:p>
        </p:txBody>
      </p:sp>
      <p:sp>
        <p:nvSpPr>
          <p:cNvPr id="4" name="Slide Number Placeholder 3"/>
          <p:cNvSpPr>
            <a:spLocks noGrp="1"/>
          </p:cNvSpPr>
          <p:nvPr>
            <p:ph type="sldNum" sz="quarter" idx="5"/>
          </p:nvPr>
        </p:nvSpPr>
        <p:spPr/>
        <p:txBody>
          <a:bodyPr/>
          <a:lstStyle/>
          <a:p>
            <a:fld id="{914DA3CA-F2F0-4E0F-8B4F-28F830CA08DA}" type="slidenum">
              <a:rPr lang="en-US" smtClean="0"/>
              <a:t>9</a:t>
            </a:fld>
            <a:endParaRPr lang="en-US"/>
          </a:p>
        </p:txBody>
      </p:sp>
    </p:spTree>
    <p:extLst>
      <p:ext uri="{BB962C8B-B14F-4D97-AF65-F5344CB8AC3E}">
        <p14:creationId xmlns:p14="http://schemas.microsoft.com/office/powerpoint/2010/main" val="24427079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&lt;</a:t>
            </a:r>
            <a:r>
              <a:rPr lang="en-US" b="1" dirty="0" err="1"/>
              <a:t>mnu</a:t>
            </a:r>
            <a:r>
              <a:rPr lang="en-US" b="1" dirty="0"/>
              <a:t>&gt;Obscuring Data</a:t>
            </a:r>
            <a:endParaRPr lang="en-US" dirty="0"/>
          </a:p>
          <a:p>
            <a:r>
              <a:rPr lang="en-US" dirty="0"/>
              <a:t>There are several different ways you can obscure data so that those who should not see it, do not see it. These are powerful tools when it comes to data privacy. These tools are called encryption, data masking, tokenization, and data de-identification. </a:t>
            </a:r>
          </a:p>
        </p:txBody>
      </p:sp>
      <p:sp>
        <p:nvSpPr>
          <p:cNvPr id="4" name="Slide Number Placeholder 3"/>
          <p:cNvSpPr>
            <a:spLocks noGrp="1"/>
          </p:cNvSpPr>
          <p:nvPr>
            <p:ph type="sldNum" sz="quarter" idx="5"/>
          </p:nvPr>
        </p:nvSpPr>
        <p:spPr/>
        <p:txBody>
          <a:bodyPr/>
          <a:lstStyle/>
          <a:p>
            <a:fld id="{914DA3CA-F2F0-4E0F-8B4F-28F830CA08DA}" type="slidenum">
              <a:rPr lang="en-US" smtClean="0"/>
              <a:t>10</a:t>
            </a:fld>
            <a:endParaRPr lang="en-US"/>
          </a:p>
        </p:txBody>
      </p:sp>
    </p:spTree>
    <p:extLst>
      <p:ext uri="{BB962C8B-B14F-4D97-AF65-F5344CB8AC3E}">
        <p14:creationId xmlns:p14="http://schemas.microsoft.com/office/powerpoint/2010/main" val="9579847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&lt;</a:t>
            </a:r>
            <a:r>
              <a:rPr lang="en-US" b="1" dirty="0" err="1"/>
              <a:t>mnu</a:t>
            </a:r>
            <a:r>
              <a:rPr lang="en-US" b="1" dirty="0"/>
              <a:t>&gt;Encryption</a:t>
            </a:r>
          </a:p>
          <a:p>
            <a:r>
              <a:rPr lang="en-US" dirty="0"/>
              <a:t>One of the oldest ways of keeping something safe is using a lock and key. If you can’t unlock the safe the valuables are in, you’re not likely to get in. Encryption works in a similar way. It uses a digital “key” to scramble regular data into unreadable ciphertext. This key is actually a mathematical formula that inputs the original data and outputs unreadable data. </a:t>
            </a:r>
          </a:p>
          <a:p>
            <a:endParaRPr lang="en-US" dirty="0"/>
          </a:p>
          <a:p>
            <a:r>
              <a:rPr lang="en-US" dirty="0"/>
              <a:t>Anyone who sees the ciphertext will not be able to get anything useful from it unless they have the key. </a:t>
            </a:r>
          </a:p>
          <a:p>
            <a:endParaRPr lang="en-US" dirty="0"/>
          </a:p>
          <a:p>
            <a:r>
              <a:rPr lang="en-US" dirty="0"/>
              <a:t>If you do have the key, you can turn the ciphertext back into readable plaintext. This is a very common method of keeping private data from prying eyes.  </a:t>
            </a:r>
          </a:p>
        </p:txBody>
      </p:sp>
      <p:sp>
        <p:nvSpPr>
          <p:cNvPr id="4" name="Slide Number Placeholder 3"/>
          <p:cNvSpPr>
            <a:spLocks noGrp="1"/>
          </p:cNvSpPr>
          <p:nvPr>
            <p:ph type="sldNum" sz="quarter" idx="5"/>
          </p:nvPr>
        </p:nvSpPr>
        <p:spPr/>
        <p:txBody>
          <a:bodyPr/>
          <a:lstStyle/>
          <a:p>
            <a:fld id="{914DA3CA-F2F0-4E0F-8B4F-28F830CA08DA}" type="slidenum">
              <a:rPr lang="en-US" smtClean="0"/>
              <a:t>11</a:t>
            </a:fld>
            <a:endParaRPr lang="en-US"/>
          </a:p>
        </p:txBody>
      </p:sp>
    </p:spTree>
    <p:extLst>
      <p:ext uri="{BB962C8B-B14F-4D97-AF65-F5344CB8AC3E}">
        <p14:creationId xmlns:p14="http://schemas.microsoft.com/office/powerpoint/2010/main" val="6051417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&lt;</a:t>
            </a:r>
            <a:r>
              <a:rPr lang="en-US" b="1" dirty="0" err="1"/>
              <a:t>mnu</a:t>
            </a:r>
            <a:r>
              <a:rPr lang="en-US" b="1" dirty="0"/>
              <a:t>&gt;Data Masking</a:t>
            </a:r>
          </a:p>
          <a:p>
            <a:r>
              <a:rPr lang="en-US" b="0" dirty="0"/>
              <a:t>Data masking is another way that you can hide data from prying eyes. If you don’t have permission to view a particular piece of data, the data is scrambled with a series of random characters. </a:t>
            </a:r>
          </a:p>
          <a:p>
            <a:endParaRPr lang="en-US" b="0" dirty="0"/>
          </a:p>
          <a:p>
            <a:r>
              <a:rPr lang="en-US" b="0" dirty="0"/>
              <a:t>You have to different kinds of data masking: static and dynamic. </a:t>
            </a:r>
          </a:p>
          <a:p>
            <a:endParaRPr lang="en-US" b="0" dirty="0"/>
          </a:p>
          <a:p>
            <a:r>
              <a:rPr lang="en-US" b="1" dirty="0"/>
              <a:t>Static data </a:t>
            </a:r>
            <a:r>
              <a:rPr lang="en-US" b="0" dirty="0"/>
              <a:t>masking is for data that is stationary. It masks the data permanently, because it is not going anywhere, such as data that is sitting in a database. </a:t>
            </a:r>
          </a:p>
          <a:p>
            <a:endParaRPr lang="en-US" b="0" dirty="0"/>
          </a:p>
          <a:p>
            <a:r>
              <a:rPr lang="en-US" b="1" dirty="0"/>
              <a:t>Dynamic data </a:t>
            </a:r>
            <a:r>
              <a:rPr lang="en-US" b="0" dirty="0"/>
              <a:t>masking is done in real time for data that is in motion, being sent from one place to another. It doesn’t touch the original data, only the copy of the data that’s actually in transit. </a:t>
            </a:r>
          </a:p>
        </p:txBody>
      </p:sp>
      <p:sp>
        <p:nvSpPr>
          <p:cNvPr id="4" name="Slide Number Placeholder 3"/>
          <p:cNvSpPr>
            <a:spLocks noGrp="1"/>
          </p:cNvSpPr>
          <p:nvPr>
            <p:ph type="sldNum" sz="quarter" idx="5"/>
          </p:nvPr>
        </p:nvSpPr>
        <p:spPr/>
        <p:txBody>
          <a:bodyPr/>
          <a:lstStyle/>
          <a:p>
            <a:fld id="{914DA3CA-F2F0-4E0F-8B4F-28F830CA08DA}" type="slidenum">
              <a:rPr lang="en-US" smtClean="0"/>
              <a:t>12</a:t>
            </a:fld>
            <a:endParaRPr lang="en-US"/>
          </a:p>
        </p:txBody>
      </p:sp>
    </p:spTree>
    <p:extLst>
      <p:ext uri="{BB962C8B-B14F-4D97-AF65-F5344CB8AC3E}">
        <p14:creationId xmlns:p14="http://schemas.microsoft.com/office/powerpoint/2010/main" val="36157138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&lt;</a:t>
            </a:r>
            <a:r>
              <a:rPr lang="en-US" b="1" dirty="0" err="1"/>
              <a:t>mnu</a:t>
            </a:r>
            <a:r>
              <a:rPr lang="en-US" b="1" dirty="0"/>
              <a:t>&gt;Data De-Identification</a:t>
            </a:r>
          </a:p>
          <a:p>
            <a:r>
              <a:rPr lang="en-US" b="0" dirty="0"/>
              <a:t>When you have a set of data, another way to maintain data privacy is to make sure you use data de-identification. </a:t>
            </a:r>
          </a:p>
          <a:p>
            <a:endParaRPr lang="en-US" b="0" dirty="0"/>
          </a:p>
          <a:p>
            <a:r>
              <a:rPr lang="en-US" b="0" dirty="0"/>
              <a:t>This means that if you are showing a set of data to the public, you first remove any personally identifiable data, such as a person’s name or email address from the data before displaying it. This helps protect the identities of those who supplied the data in the first place. </a:t>
            </a:r>
          </a:p>
        </p:txBody>
      </p:sp>
      <p:sp>
        <p:nvSpPr>
          <p:cNvPr id="4" name="Slide Number Placeholder 3"/>
          <p:cNvSpPr>
            <a:spLocks noGrp="1"/>
          </p:cNvSpPr>
          <p:nvPr>
            <p:ph type="sldNum" sz="quarter" idx="5"/>
          </p:nvPr>
        </p:nvSpPr>
        <p:spPr/>
        <p:txBody>
          <a:bodyPr/>
          <a:lstStyle/>
          <a:p>
            <a:fld id="{914DA3CA-F2F0-4E0F-8B4F-28F830CA08DA}" type="slidenum">
              <a:rPr lang="en-US" smtClean="0"/>
              <a:t>13</a:t>
            </a:fld>
            <a:endParaRPr lang="en-US"/>
          </a:p>
        </p:txBody>
      </p:sp>
    </p:spTree>
    <p:extLst>
      <p:ext uri="{BB962C8B-B14F-4D97-AF65-F5344CB8AC3E}">
        <p14:creationId xmlns:p14="http://schemas.microsoft.com/office/powerpoint/2010/main" val="1328154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&lt;</a:t>
            </a:r>
            <a:r>
              <a:rPr lang="en-US" b="1" dirty="0" err="1"/>
              <a:t>mnu</a:t>
            </a:r>
            <a:r>
              <a:rPr lang="en-US" b="1" dirty="0"/>
              <a:t>&gt;Tokenization</a:t>
            </a:r>
          </a:p>
          <a:p>
            <a:r>
              <a:rPr lang="en-US" b="0" dirty="0"/>
              <a:t>Another way you can keep data private is through using tokenization. This is a secure way to send sensitive data from one person to another. That’s why it is often used in credit card transactions. </a:t>
            </a:r>
          </a:p>
          <a:p>
            <a:endParaRPr lang="en-US" b="0" dirty="0"/>
          </a:p>
          <a:p>
            <a:r>
              <a:rPr lang="en-US" b="0" dirty="0"/>
              <a:t>When the data is being sent, a program, called a tokenizer, replaces the sensitive data with non-sensitive data that is the same length and format as the original data. If someone were to intercept the token, it would not tell them anything about the original data. </a:t>
            </a:r>
          </a:p>
          <a:p>
            <a:endParaRPr lang="en-US" b="0" dirty="0"/>
          </a:p>
          <a:p>
            <a:r>
              <a:rPr lang="en-US" b="0" dirty="0"/>
              <a:t>For example, if you are sending a credit card number, the token will be a number with the same number of digits, but have no relation to the original number. The token is sent to a token vault, where it is then matched up to the proper value. </a:t>
            </a:r>
          </a:p>
        </p:txBody>
      </p:sp>
      <p:sp>
        <p:nvSpPr>
          <p:cNvPr id="4" name="Slide Number Placeholder 3"/>
          <p:cNvSpPr>
            <a:spLocks noGrp="1"/>
          </p:cNvSpPr>
          <p:nvPr>
            <p:ph type="sldNum" sz="quarter" idx="5"/>
          </p:nvPr>
        </p:nvSpPr>
        <p:spPr/>
        <p:txBody>
          <a:bodyPr/>
          <a:lstStyle/>
          <a:p>
            <a:fld id="{914DA3CA-F2F0-4E0F-8B4F-28F830CA08DA}" type="slidenum">
              <a:rPr lang="en-US" smtClean="0"/>
              <a:t>14</a:t>
            </a:fld>
            <a:endParaRPr lang="en-US"/>
          </a:p>
        </p:txBody>
      </p:sp>
    </p:spTree>
    <p:extLst>
      <p:ext uri="{BB962C8B-B14F-4D97-AF65-F5344CB8AC3E}">
        <p14:creationId xmlns:p14="http://schemas.microsoft.com/office/powerpoint/2010/main" val="21643428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&lt;</a:t>
            </a:r>
            <a:r>
              <a:rPr lang="en-US" b="1" dirty="0" err="1"/>
              <a:t>mnu</a:t>
            </a:r>
            <a:r>
              <a:rPr lang="en-US" b="1" dirty="0"/>
              <a:t>&gt;Data Loss Prevention </a:t>
            </a:r>
            <a:endParaRPr lang="en-US" dirty="0"/>
          </a:p>
          <a:p>
            <a:r>
              <a:rPr lang="en-US" dirty="0"/>
              <a:t>Picture the guards outside of a military installation. They aren’t going to let just anyone wander into the base because there is information and equipment in there that civilians should not have access to. Anyone who wants to enter base has to show proper credentials.</a:t>
            </a:r>
          </a:p>
          <a:p>
            <a:endParaRPr lang="en-US" dirty="0"/>
          </a:p>
          <a:p>
            <a:r>
              <a:rPr lang="en-US" dirty="0"/>
              <a:t>In much the same way, Data Loss Prevention (DLP) software acts as a guard around an organization’s network. It monitors what data goes in and out of the network and who handles it. It makes sure that only authorized uses can take out sensitive information and stops anyone from taking this information who does not have high enough access privileges.  This prevents valuable data from being lost that could damage the company. </a:t>
            </a:r>
          </a:p>
          <a:p>
            <a:endParaRPr lang="en-US" dirty="0"/>
          </a:p>
          <a:p>
            <a:r>
              <a:rPr lang="en-US" dirty="0"/>
              <a:t>DLP software can prevent attacks from outside the organization from hackers, but also can prevent disgruntled company insiders from selling secrets to outsiders.  </a:t>
            </a:r>
          </a:p>
          <a:p>
            <a:endParaRPr lang="en-US" dirty="0"/>
          </a:p>
        </p:txBody>
      </p:sp>
      <p:sp>
        <p:nvSpPr>
          <p:cNvPr id="4" name="Slide Number Placeholder 3"/>
          <p:cNvSpPr>
            <a:spLocks noGrp="1"/>
          </p:cNvSpPr>
          <p:nvPr>
            <p:ph type="sldNum" sz="quarter" idx="5"/>
          </p:nvPr>
        </p:nvSpPr>
        <p:spPr/>
        <p:txBody>
          <a:bodyPr/>
          <a:lstStyle/>
          <a:p>
            <a:fld id="{914DA3CA-F2F0-4E0F-8B4F-28F830CA08DA}" type="slidenum">
              <a:rPr lang="en-US" smtClean="0"/>
              <a:t>15</a:t>
            </a:fld>
            <a:endParaRPr lang="en-US"/>
          </a:p>
        </p:txBody>
      </p:sp>
    </p:spTree>
    <p:extLst>
      <p:ext uri="{BB962C8B-B14F-4D97-AF65-F5344CB8AC3E}">
        <p14:creationId xmlns:p14="http://schemas.microsoft.com/office/powerpoint/2010/main" val="23661132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&lt;</a:t>
            </a:r>
            <a:r>
              <a:rPr lang="en-US" b="1" dirty="0" err="1"/>
              <a:t>mnu</a:t>
            </a:r>
            <a:r>
              <a:rPr lang="en-US" b="1" dirty="0"/>
              <a:t>&gt;Digital Rights Management</a:t>
            </a:r>
          </a:p>
          <a:p>
            <a:r>
              <a:rPr lang="en-US" b="1" dirty="0"/>
              <a:t>Digital media </a:t>
            </a:r>
            <a:r>
              <a:rPr lang="en-US" b="0" dirty="0"/>
              <a:t>and software are more available than ever, which adds convenience to our lives. With the advantage of accessibly, however, also comes the greater possibility of </a:t>
            </a:r>
            <a:r>
              <a:rPr lang="en-US" b="1" dirty="0"/>
              <a:t>digital piracy</a:t>
            </a:r>
            <a:r>
              <a:rPr lang="en-US" b="0" dirty="0"/>
              <a:t>, where those who create media or software are not fairly compensated for their work. </a:t>
            </a:r>
          </a:p>
          <a:p>
            <a:endParaRPr lang="en-US" b="0" dirty="0"/>
          </a:p>
          <a:p>
            <a:r>
              <a:rPr lang="en-US" b="1" dirty="0"/>
              <a:t>Digital rights management </a:t>
            </a:r>
            <a:r>
              <a:rPr lang="en-US" b="0" dirty="0"/>
              <a:t>is a data security measure that limits what users can do with particular media or software. For digital media, it can prevent a user from copying, downloading, editing, or forwarding that media. It can include putting a watermark on an image until it is paid for. </a:t>
            </a:r>
          </a:p>
          <a:p>
            <a:endParaRPr lang="en-US" b="0" dirty="0"/>
          </a:p>
          <a:p>
            <a:r>
              <a:rPr lang="en-US" b="0" dirty="0"/>
              <a:t>For software, DRM can limit the number of times the software can be installed so that the software cannot be widely shared. </a:t>
            </a:r>
          </a:p>
        </p:txBody>
      </p:sp>
      <p:sp>
        <p:nvSpPr>
          <p:cNvPr id="4" name="Slide Number Placeholder 3"/>
          <p:cNvSpPr>
            <a:spLocks noGrp="1"/>
          </p:cNvSpPr>
          <p:nvPr>
            <p:ph type="sldNum" sz="quarter" idx="5"/>
          </p:nvPr>
        </p:nvSpPr>
        <p:spPr/>
        <p:txBody>
          <a:bodyPr/>
          <a:lstStyle/>
          <a:p>
            <a:fld id="{914DA3CA-F2F0-4E0F-8B4F-28F830CA08DA}" type="slidenum">
              <a:rPr lang="en-US" smtClean="0"/>
              <a:t>16</a:t>
            </a:fld>
            <a:endParaRPr lang="en-US"/>
          </a:p>
        </p:txBody>
      </p:sp>
    </p:spTree>
    <p:extLst>
      <p:ext uri="{BB962C8B-B14F-4D97-AF65-F5344CB8AC3E}">
        <p14:creationId xmlns:p14="http://schemas.microsoft.com/office/powerpoint/2010/main" val="14534998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Now that we’ve taken a look at technical controls, let’s discuss some non-technical controls. </a:t>
            </a:r>
          </a:p>
        </p:txBody>
      </p:sp>
      <p:sp>
        <p:nvSpPr>
          <p:cNvPr id="4" name="Slide Number Placeholder 3"/>
          <p:cNvSpPr>
            <a:spLocks noGrp="1"/>
          </p:cNvSpPr>
          <p:nvPr>
            <p:ph type="sldNum" sz="quarter" idx="5"/>
          </p:nvPr>
        </p:nvSpPr>
        <p:spPr/>
        <p:txBody>
          <a:bodyPr/>
          <a:lstStyle/>
          <a:p>
            <a:fld id="{914DA3CA-F2F0-4E0F-8B4F-28F830CA08DA}" type="slidenum">
              <a:rPr lang="en-US" smtClean="0"/>
              <a:t>17</a:t>
            </a:fld>
            <a:endParaRPr lang="en-US"/>
          </a:p>
        </p:txBody>
      </p:sp>
    </p:spTree>
    <p:extLst>
      <p:ext uri="{BB962C8B-B14F-4D97-AF65-F5344CB8AC3E}">
        <p14:creationId xmlns:p14="http://schemas.microsoft.com/office/powerpoint/2010/main" val="37978682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&lt;</a:t>
            </a:r>
            <a:r>
              <a:rPr lang="en-US" b="1" dirty="0" err="1"/>
              <a:t>mnu</a:t>
            </a:r>
            <a:r>
              <a:rPr lang="en-US" b="1" dirty="0"/>
              <a:t>&gt;Non-Disclosure Agreements </a:t>
            </a:r>
          </a:p>
          <a:p>
            <a:r>
              <a:rPr lang="en-US" b="0" dirty="0"/>
              <a:t>One very common non-technical is a non-disclosure agreement, sometimes just known as an NDA. This is a legal agreement between parties that one party will not reveal certain information to other parties. </a:t>
            </a:r>
          </a:p>
          <a:p>
            <a:endParaRPr lang="en-US" b="0" dirty="0"/>
          </a:p>
          <a:p>
            <a:r>
              <a:rPr lang="en-US" b="0" dirty="0"/>
              <a:t>For example, if you work at a software company, you may be asked to sign an NDA when you start working there that you will not tell anyone else about the software you are working on, even if you stop working for that company. This helps keeps that company’s data secure and away from competitors who would like to steal their software. Sometimes an NDA is time-limited, which means that the party only agrees not to speak about something for a certain period of time, such as 5 years after they stop working for a company, after which, they are free to speak freely. </a:t>
            </a:r>
          </a:p>
          <a:p>
            <a:endParaRPr lang="en-US" b="0" dirty="0"/>
          </a:p>
          <a:p>
            <a:r>
              <a:rPr lang="en-US" b="0" dirty="0"/>
              <a:t>Those who break and NDA can be subject to serious legal repercussions, such as being sue for damages. </a:t>
            </a:r>
          </a:p>
          <a:p>
            <a:endParaRPr lang="en-US" dirty="0"/>
          </a:p>
        </p:txBody>
      </p:sp>
      <p:sp>
        <p:nvSpPr>
          <p:cNvPr id="4" name="Slide Number Placeholder 3"/>
          <p:cNvSpPr>
            <a:spLocks noGrp="1"/>
          </p:cNvSpPr>
          <p:nvPr>
            <p:ph type="sldNum" sz="quarter" idx="5"/>
          </p:nvPr>
        </p:nvSpPr>
        <p:spPr/>
        <p:txBody>
          <a:bodyPr/>
          <a:lstStyle/>
          <a:p>
            <a:fld id="{914DA3CA-F2F0-4E0F-8B4F-28F830CA08DA}" type="slidenum">
              <a:rPr lang="en-US" smtClean="0"/>
              <a:t>18</a:t>
            </a:fld>
            <a:endParaRPr lang="en-US"/>
          </a:p>
        </p:txBody>
      </p:sp>
    </p:spTree>
    <p:extLst>
      <p:ext uri="{BB962C8B-B14F-4D97-AF65-F5344CB8AC3E}">
        <p14:creationId xmlns:p14="http://schemas.microsoft.com/office/powerpoint/2010/main" val="29350367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&lt;</a:t>
            </a:r>
            <a:r>
              <a:rPr lang="en-US" b="1" dirty="0" err="1"/>
              <a:t>mnu</a:t>
            </a:r>
            <a:r>
              <a:rPr lang="en-US" b="1" dirty="0"/>
              <a:t>&gt;Data Minimization </a:t>
            </a:r>
          </a:p>
          <a:p>
            <a:r>
              <a:rPr lang="en-US" dirty="0"/>
              <a:t>Another non-technical control is called data minimization. This is a policy that says that you should only collect just enough data from others in order to fulfill a specific, stated purpose. </a:t>
            </a:r>
          </a:p>
          <a:p>
            <a:endParaRPr lang="en-US" dirty="0"/>
          </a:p>
          <a:p>
            <a:r>
              <a:rPr lang="en-US" dirty="0"/>
              <a:t>If you are running a </a:t>
            </a:r>
            <a:r>
              <a:rPr lang="en-US" b="1" dirty="0"/>
              <a:t>barbershop</a:t>
            </a:r>
            <a:r>
              <a:rPr lang="en-US" dirty="0"/>
              <a:t>, you might ask clients for things like their </a:t>
            </a:r>
            <a:r>
              <a:rPr lang="en-US" b="1" dirty="0"/>
              <a:t>name and phone number </a:t>
            </a:r>
            <a:r>
              <a:rPr lang="en-US" dirty="0"/>
              <a:t>or for their email address if they want to be on your mailing list. But it wouldn’t make sense for your barbershop to ask clients for things like their </a:t>
            </a:r>
            <a:r>
              <a:rPr lang="en-US" b="1" dirty="0"/>
              <a:t>medical</a:t>
            </a:r>
            <a:r>
              <a:rPr lang="en-US" dirty="0"/>
              <a:t> and financial history. This is more information than you need in order to carry out your business purposes. Using data minimization means that less sensitive data is floating around for people to exploit. </a:t>
            </a:r>
          </a:p>
        </p:txBody>
      </p:sp>
      <p:sp>
        <p:nvSpPr>
          <p:cNvPr id="4" name="Slide Number Placeholder 3"/>
          <p:cNvSpPr>
            <a:spLocks noGrp="1"/>
          </p:cNvSpPr>
          <p:nvPr>
            <p:ph type="sldNum" sz="quarter" idx="5"/>
          </p:nvPr>
        </p:nvSpPr>
        <p:spPr/>
        <p:txBody>
          <a:bodyPr/>
          <a:lstStyle/>
          <a:p>
            <a:fld id="{914DA3CA-F2F0-4E0F-8B4F-28F830CA08DA}" type="slidenum">
              <a:rPr lang="en-US" smtClean="0"/>
              <a:t>19</a:t>
            </a:fld>
            <a:endParaRPr lang="en-US"/>
          </a:p>
        </p:txBody>
      </p:sp>
    </p:spTree>
    <p:extLst>
      <p:ext uri="{BB962C8B-B14F-4D97-AF65-F5344CB8AC3E}">
        <p14:creationId xmlns:p14="http://schemas.microsoft.com/office/powerpoint/2010/main" val="12491805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&lt;</a:t>
            </a:r>
            <a:r>
              <a:rPr lang="en-US" b="1" dirty="0" err="1"/>
              <a:t>mnu</a:t>
            </a:r>
            <a:r>
              <a:rPr lang="en-US" b="1" dirty="0"/>
              <a:t>&gt;Purpose Limitation</a:t>
            </a:r>
            <a:endParaRPr lang="en-US" dirty="0"/>
          </a:p>
          <a:p>
            <a:r>
              <a:rPr lang="en-US" dirty="0"/>
              <a:t>A related concept is called purpose limitation. This kind of regulation states that data should only be used for the stated purpose for which it was collected. </a:t>
            </a:r>
          </a:p>
          <a:p>
            <a:endParaRPr lang="en-US" dirty="0"/>
          </a:p>
          <a:p>
            <a:r>
              <a:rPr lang="en-US" dirty="0"/>
              <a:t>Let’s go back to the </a:t>
            </a:r>
            <a:r>
              <a:rPr lang="en-US" b="1" dirty="0"/>
              <a:t>barbershop</a:t>
            </a:r>
            <a:r>
              <a:rPr lang="en-US" dirty="0"/>
              <a:t> example. If you collect your client’s names and phone numbers to put them in a client database and you tell them that is all you will use it for, that’s fine. But then, if you turn around and sell these names and phone numbers to a marketing firm so they can use them in advertising, you have violated the principle of purpose limitation, and your clients’ trust. </a:t>
            </a:r>
          </a:p>
          <a:p>
            <a:endParaRPr lang="en-US" dirty="0"/>
          </a:p>
          <a:p>
            <a:r>
              <a:rPr lang="en-US" dirty="0"/>
              <a:t>Part of running a secure, trusted business is making sure your customers know at all times what you will use their personal information for. </a:t>
            </a:r>
          </a:p>
        </p:txBody>
      </p:sp>
      <p:sp>
        <p:nvSpPr>
          <p:cNvPr id="4" name="Slide Number Placeholder 3"/>
          <p:cNvSpPr>
            <a:spLocks noGrp="1"/>
          </p:cNvSpPr>
          <p:nvPr>
            <p:ph type="sldNum" sz="quarter" idx="5"/>
          </p:nvPr>
        </p:nvSpPr>
        <p:spPr/>
        <p:txBody>
          <a:bodyPr/>
          <a:lstStyle/>
          <a:p>
            <a:fld id="{914DA3CA-F2F0-4E0F-8B4F-28F830CA08DA}" type="slidenum">
              <a:rPr lang="en-US" smtClean="0"/>
              <a:t>20</a:t>
            </a:fld>
            <a:endParaRPr lang="en-US"/>
          </a:p>
        </p:txBody>
      </p:sp>
    </p:spTree>
    <p:extLst>
      <p:ext uri="{BB962C8B-B14F-4D97-AF65-F5344CB8AC3E}">
        <p14:creationId xmlns:p14="http://schemas.microsoft.com/office/powerpoint/2010/main" val="37364029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&lt;</a:t>
            </a:r>
            <a:r>
              <a:rPr lang="en-US" b="1" dirty="0" err="1"/>
              <a:t>mnu</a:t>
            </a:r>
            <a:r>
              <a:rPr lang="en-US" b="1" dirty="0"/>
              <a:t>&gt;Data Retention Standards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Finally, we have what are called data retention standards. These are rules an organization makes about how long they should keep data they have in their possession. There are laws that regulate how long you should keep your clients’ records, and the organization’s data retention standards should take these into account.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For example, if you work at a doctor’s office, it can be important to keep each </a:t>
            </a:r>
            <a:r>
              <a:rPr lang="en-US" b="1" dirty="0"/>
              <a:t>client’s medical records </a:t>
            </a:r>
            <a:r>
              <a:rPr lang="en-US" b="0" dirty="0"/>
              <a:t>on files for a </a:t>
            </a:r>
            <a:r>
              <a:rPr lang="en-US" b="1" dirty="0"/>
              <a:t>number of years </a:t>
            </a:r>
            <a:r>
              <a:rPr lang="en-US" b="0" dirty="0"/>
              <a:t>so that can referred to later when needed or transferred to a new office if that customer moves.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Records, however, should not usually be kept indefinitely. The more records there are, the higher the chance of having sensitive information leak out. Depending on the kind of records you are dealing with, your organization can set a time limit after which records can be legally disposed of to clear up space and make things less cluttered, and potential more secure. </a:t>
            </a:r>
          </a:p>
          <a:p>
            <a:endParaRPr lang="en-US" dirty="0"/>
          </a:p>
        </p:txBody>
      </p:sp>
      <p:sp>
        <p:nvSpPr>
          <p:cNvPr id="4" name="Slide Number Placeholder 3"/>
          <p:cNvSpPr>
            <a:spLocks noGrp="1"/>
          </p:cNvSpPr>
          <p:nvPr>
            <p:ph type="sldNum" sz="quarter" idx="5"/>
          </p:nvPr>
        </p:nvSpPr>
        <p:spPr/>
        <p:txBody>
          <a:bodyPr/>
          <a:lstStyle/>
          <a:p>
            <a:fld id="{914DA3CA-F2F0-4E0F-8B4F-28F830CA08DA}" type="slidenum">
              <a:rPr lang="en-US" smtClean="0"/>
              <a:t>21</a:t>
            </a:fld>
            <a:endParaRPr lang="en-US"/>
          </a:p>
        </p:txBody>
      </p:sp>
    </p:spTree>
    <p:extLst>
      <p:ext uri="{BB962C8B-B14F-4D97-AF65-F5344CB8AC3E}">
        <p14:creationId xmlns:p14="http://schemas.microsoft.com/office/powerpoint/2010/main" val="18444890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&lt;</a:t>
            </a:r>
            <a:r>
              <a:rPr lang="en-US" b="1" dirty="0" err="1"/>
              <a:t>mnu</a:t>
            </a:r>
            <a:r>
              <a:rPr lang="en-US" b="1" dirty="0"/>
              <a:t>&gt;Summary</a:t>
            </a:r>
          </a:p>
          <a:p>
            <a:r>
              <a:rPr lang="en-US" b="0" dirty="0"/>
              <a:t>That’s it for this lesson. Today, we talked about the difference between </a:t>
            </a:r>
            <a:r>
              <a:rPr lang="en-US" b="1" dirty="0"/>
              <a:t>privacy and security. </a:t>
            </a:r>
            <a:r>
              <a:rPr lang="en-US" b="0" dirty="0"/>
              <a:t>We then discussed the difference between </a:t>
            </a:r>
            <a:r>
              <a:rPr lang="en-US" b="1" dirty="0"/>
              <a:t>technical</a:t>
            </a:r>
            <a:r>
              <a:rPr lang="en-US" b="0" dirty="0"/>
              <a:t> and non-technical controls. We discussed various kinds of </a:t>
            </a:r>
            <a:r>
              <a:rPr lang="en-US" b="1" dirty="0"/>
              <a:t>technical</a:t>
            </a:r>
            <a:r>
              <a:rPr lang="en-US" b="0" dirty="0"/>
              <a:t> controls, and finally we did the same for </a:t>
            </a:r>
            <a:r>
              <a:rPr lang="en-US" b="1" dirty="0"/>
              <a:t>non-technical</a:t>
            </a:r>
            <a:r>
              <a:rPr lang="en-US" b="0" dirty="0"/>
              <a:t> controls. </a:t>
            </a:r>
            <a:endParaRPr lang="en-US" dirty="0"/>
          </a:p>
        </p:txBody>
      </p:sp>
      <p:sp>
        <p:nvSpPr>
          <p:cNvPr id="4" name="Slide Number Placeholder 3"/>
          <p:cNvSpPr>
            <a:spLocks noGrp="1"/>
          </p:cNvSpPr>
          <p:nvPr>
            <p:ph type="sldNum" sz="quarter" idx="5"/>
          </p:nvPr>
        </p:nvSpPr>
        <p:spPr/>
        <p:txBody>
          <a:bodyPr/>
          <a:lstStyle/>
          <a:p>
            <a:fld id="{914DA3CA-F2F0-4E0F-8B4F-28F830CA08DA}" type="slidenum">
              <a:rPr lang="en-US" smtClean="0"/>
              <a:t>22</a:t>
            </a:fld>
            <a:endParaRPr lang="en-US"/>
          </a:p>
        </p:txBody>
      </p:sp>
    </p:spTree>
    <p:extLst>
      <p:ext uri="{BB962C8B-B14F-4D97-AF65-F5344CB8AC3E}">
        <p14:creationId xmlns:p14="http://schemas.microsoft.com/office/powerpoint/2010/main" val="42395447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D5F50-9C43-480D-B5A5-2B5661B52733}"/>
              </a:ext>
            </a:extLst>
          </p:cNvPr>
          <p:cNvSpPr>
            <a:spLocks noGrp="1"/>
          </p:cNvSpPr>
          <p:nvPr>
            <p:ph type="ctrTitle" hasCustomPrompt="1"/>
          </p:nvPr>
        </p:nvSpPr>
        <p:spPr>
          <a:xfrm>
            <a:off x="1524000" y="4452848"/>
            <a:ext cx="9144000" cy="587087"/>
          </a:xfrm>
        </p:spPr>
        <p:txBody>
          <a:bodyPr anchor="b">
            <a:normAutofit/>
          </a:bodyPr>
          <a:lstStyle>
            <a:lvl1pPr algn="ctr">
              <a:defRPr sz="4000">
                <a:solidFill>
                  <a:srgbClr val="333842"/>
                </a:solidFill>
                <a:latin typeface="+mn-lt"/>
              </a:defRPr>
            </a:lvl1pPr>
          </a:lstStyle>
          <a:p>
            <a:r>
              <a:rPr lang="en-US" dirty="0"/>
              <a:t>Filename:</a:t>
            </a:r>
          </a:p>
        </p:txBody>
      </p:sp>
      <p:sp>
        <p:nvSpPr>
          <p:cNvPr id="3" name="Subtitle 2">
            <a:extLst>
              <a:ext uri="{FF2B5EF4-FFF2-40B4-BE49-F238E27FC236}">
                <a16:creationId xmlns:a16="http://schemas.microsoft.com/office/drawing/2014/main" id="{AEA99F4F-2D38-4900-AE5D-62911734BDBB}"/>
              </a:ext>
            </a:extLst>
          </p:cNvPr>
          <p:cNvSpPr>
            <a:spLocks noGrp="1"/>
          </p:cNvSpPr>
          <p:nvPr>
            <p:ph type="subTitle" idx="1" hasCustomPrompt="1"/>
          </p:nvPr>
        </p:nvSpPr>
        <p:spPr>
          <a:xfrm>
            <a:off x="1524000" y="5663455"/>
            <a:ext cx="9144000" cy="587087"/>
          </a:xfrm>
        </p:spPr>
        <p:txBody>
          <a:bodyPr>
            <a:normAutofit/>
          </a:bodyPr>
          <a:lstStyle>
            <a:lvl1pPr marL="0" indent="0" algn="ctr">
              <a:buNone/>
              <a:defRPr sz="2800">
                <a:solidFill>
                  <a:srgbClr val="33384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Developer:</a:t>
            </a:r>
          </a:p>
        </p:txBody>
      </p:sp>
      <p:pic>
        <p:nvPicPr>
          <p:cNvPr id="9" name="Picture 8">
            <a:extLst>
              <a:ext uri="{FF2B5EF4-FFF2-40B4-BE49-F238E27FC236}">
                <a16:creationId xmlns:a16="http://schemas.microsoft.com/office/drawing/2014/main" id="{F3914E31-08ED-43F7-93FF-CF2E247A869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8616" y="732498"/>
            <a:ext cx="2954768" cy="779730"/>
          </a:xfrm>
          <a:prstGeom prst="rect">
            <a:avLst/>
          </a:prstGeom>
        </p:spPr>
      </p:pic>
    </p:spTree>
    <p:extLst>
      <p:ext uri="{BB962C8B-B14F-4D97-AF65-F5344CB8AC3E}">
        <p14:creationId xmlns:p14="http://schemas.microsoft.com/office/powerpoint/2010/main" val="17027276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 Instructor: On Camera">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73E072B-E705-4091-AADB-F10C0AE8226B}"/>
              </a:ext>
            </a:extLst>
          </p:cNvPr>
          <p:cNvSpPr/>
          <p:nvPr userDrawn="1"/>
        </p:nvSpPr>
        <p:spPr>
          <a:xfrm>
            <a:off x="120931" y="94261"/>
            <a:ext cx="2471126" cy="369332"/>
          </a:xfrm>
          <a:prstGeom prst="rect">
            <a:avLst/>
          </a:prstGeom>
        </p:spPr>
        <p:txBody>
          <a:bodyPr vert="horz" lIns="91440" tIns="45720" rIns="91440" bIns="45720" rtlCol="0" anchor="ctr">
            <a:noAutofit/>
          </a:bodyPr>
          <a:lstStyle/>
          <a:p>
            <a:pPr lvl="0">
              <a:lnSpc>
                <a:spcPct val="90000"/>
              </a:lnSpc>
              <a:spcBef>
                <a:spcPct val="0"/>
              </a:spcBef>
              <a:buNone/>
            </a:pPr>
            <a:r>
              <a:rPr lang="en-US" sz="2000" dirty="0">
                <a:solidFill>
                  <a:schemeClr val="accent1"/>
                </a:solidFill>
                <a:latin typeface="+mj-lt"/>
                <a:ea typeface="+mj-ea"/>
                <a:cs typeface="+mj-cs"/>
              </a:rPr>
              <a:t>Instructor: On Camera</a:t>
            </a:r>
          </a:p>
        </p:txBody>
      </p:sp>
      <p:pic>
        <p:nvPicPr>
          <p:cNvPr id="2" name="Picture 1">
            <a:extLst>
              <a:ext uri="{FF2B5EF4-FFF2-40B4-BE49-F238E27FC236}">
                <a16:creationId xmlns:a16="http://schemas.microsoft.com/office/drawing/2014/main" id="{0F2D191F-ABB9-4F33-A44C-E72A2429E644}"/>
              </a:ext>
            </a:extLst>
          </p:cNvPr>
          <p:cNvPicPr>
            <a:picLocks noChangeAspect="1"/>
          </p:cNvPicPr>
          <p:nvPr userDrawn="1"/>
        </p:nvPicPr>
        <p:blipFill>
          <a:blip r:embed="rId2"/>
          <a:stretch>
            <a:fillRect/>
          </a:stretch>
        </p:blipFill>
        <p:spPr>
          <a:xfrm>
            <a:off x="3964794" y="850552"/>
            <a:ext cx="4262413" cy="5156897"/>
          </a:xfrm>
          <a:prstGeom prst="rect">
            <a:avLst/>
          </a:prstGeom>
        </p:spPr>
      </p:pic>
    </p:spTree>
    <p:extLst>
      <p:ext uri="{BB962C8B-B14F-4D97-AF65-F5344CB8AC3E}">
        <p14:creationId xmlns:p14="http://schemas.microsoft.com/office/powerpoint/2010/main" val="14641892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 Instructor: On Camera with List">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0B7FD238-CE81-4B21-948E-93266748CFDD}"/>
              </a:ext>
            </a:extLst>
          </p:cNvPr>
          <p:cNvSpPr>
            <a:spLocks noGrp="1"/>
          </p:cNvSpPr>
          <p:nvPr>
            <p:ph idx="1" hasCustomPrompt="1"/>
          </p:nvPr>
        </p:nvSpPr>
        <p:spPr>
          <a:xfrm>
            <a:off x="4715653" y="931099"/>
            <a:ext cx="7005292" cy="565191"/>
          </a:xfrm>
        </p:spPr>
        <p:txBody>
          <a:bodyPr/>
          <a:lstStyle>
            <a:lvl1pPr marL="0" indent="0">
              <a:buFont typeface="Arial" panose="020B0604020202020204" pitchFamily="34" charset="0"/>
              <a:buNone/>
              <a:defRPr sz="3200" b="1">
                <a:solidFill>
                  <a:srgbClr val="004463"/>
                </a:solidFill>
                <a:latin typeface="Roboto" panose="02000000000000000000" pitchFamily="2" charset="0"/>
                <a:ea typeface="Roboto" panose="02000000000000000000" pitchFamily="2" charset="0"/>
              </a:defRPr>
            </a:lvl1pPr>
            <a:lvl2pPr marL="685800" indent="-228600">
              <a:buFont typeface="Roboto" panose="02000000000000000000" pitchFamily="2" charset="0"/>
              <a:buChar char="–"/>
              <a:defRPr sz="2400" b="0">
                <a:solidFill>
                  <a:srgbClr val="004463"/>
                </a:solidFill>
                <a:latin typeface="Roboto" panose="02000000000000000000" pitchFamily="2" charset="0"/>
                <a:ea typeface="Roboto" panose="02000000000000000000" pitchFamily="2" charset="0"/>
              </a:defRPr>
            </a:lvl2pPr>
            <a:lvl3pPr>
              <a:defRPr sz="2000">
                <a:solidFill>
                  <a:srgbClr val="004463"/>
                </a:solidFill>
                <a:latin typeface="Roboto" panose="02000000000000000000" pitchFamily="2" charset="0"/>
                <a:ea typeface="Roboto" panose="02000000000000000000" pitchFamily="2" charset="0"/>
              </a:defRPr>
            </a:lvl3pPr>
            <a:lvl4pPr>
              <a:defRPr sz="2000">
                <a:latin typeface="Roboto" panose="02000000000000000000" pitchFamily="2" charset="0"/>
                <a:ea typeface="Roboto" panose="02000000000000000000" pitchFamily="2" charset="0"/>
              </a:defRPr>
            </a:lvl4pPr>
            <a:lvl5pPr>
              <a:defRPr sz="2000">
                <a:latin typeface="Roboto" panose="02000000000000000000" pitchFamily="2" charset="0"/>
                <a:ea typeface="Roboto" panose="02000000000000000000" pitchFamily="2" charset="0"/>
              </a:defRPr>
            </a:lvl5pPr>
            <a:lvl6pPr>
              <a:defRPr sz="2000"/>
            </a:lvl6pPr>
            <a:lvl7pPr>
              <a:defRPr sz="2000"/>
            </a:lvl7pPr>
            <a:lvl8pPr>
              <a:defRPr sz="2000"/>
            </a:lvl8pPr>
            <a:lvl9pPr>
              <a:defRPr sz="2000"/>
            </a:lvl9pPr>
          </a:lstStyle>
          <a:p>
            <a:pPr lvl="0"/>
            <a:r>
              <a:rPr lang="en-US" dirty="0"/>
              <a:t>Click to Add Heading</a:t>
            </a:r>
          </a:p>
        </p:txBody>
      </p:sp>
      <p:sp>
        <p:nvSpPr>
          <p:cNvPr id="7" name="Rectangle 6">
            <a:extLst>
              <a:ext uri="{FF2B5EF4-FFF2-40B4-BE49-F238E27FC236}">
                <a16:creationId xmlns:a16="http://schemas.microsoft.com/office/drawing/2014/main" id="{259E3D2F-9E15-4819-B379-C74397F48E40}"/>
              </a:ext>
            </a:extLst>
          </p:cNvPr>
          <p:cNvSpPr/>
          <p:nvPr userDrawn="1"/>
        </p:nvSpPr>
        <p:spPr>
          <a:xfrm>
            <a:off x="120930" y="94260"/>
            <a:ext cx="4042647" cy="369332"/>
          </a:xfrm>
          <a:prstGeom prst="rect">
            <a:avLst/>
          </a:prstGeom>
        </p:spPr>
        <p:txBody>
          <a:bodyPr vert="horz" lIns="91440" tIns="45720" rIns="91440" bIns="45720" rtlCol="0" anchor="ctr">
            <a:noAutofit/>
          </a:bodyPr>
          <a:lstStyle/>
          <a:p>
            <a:pPr lvl="0">
              <a:lnSpc>
                <a:spcPct val="90000"/>
              </a:lnSpc>
              <a:spcBef>
                <a:spcPct val="0"/>
              </a:spcBef>
              <a:buNone/>
            </a:pPr>
            <a:r>
              <a:rPr lang="en-US" sz="2000" dirty="0">
                <a:solidFill>
                  <a:schemeClr val="accent1"/>
                </a:solidFill>
                <a:latin typeface="+mj-lt"/>
                <a:ea typeface="+mj-ea"/>
                <a:cs typeface="+mj-cs"/>
              </a:rPr>
              <a:t>Instructor: On Camera with List</a:t>
            </a:r>
          </a:p>
        </p:txBody>
      </p:sp>
      <p:pic>
        <p:nvPicPr>
          <p:cNvPr id="5" name="Picture 4">
            <a:extLst>
              <a:ext uri="{FF2B5EF4-FFF2-40B4-BE49-F238E27FC236}">
                <a16:creationId xmlns:a16="http://schemas.microsoft.com/office/drawing/2014/main" id="{3EA79985-01C1-448A-97C7-8281A30E1956}"/>
              </a:ext>
            </a:extLst>
          </p:cNvPr>
          <p:cNvPicPr>
            <a:picLocks noChangeAspect="1"/>
          </p:cNvPicPr>
          <p:nvPr userDrawn="1"/>
        </p:nvPicPr>
        <p:blipFill>
          <a:blip r:embed="rId2"/>
          <a:stretch>
            <a:fillRect/>
          </a:stretch>
        </p:blipFill>
        <p:spPr>
          <a:xfrm>
            <a:off x="207323" y="931099"/>
            <a:ext cx="4262413" cy="5156897"/>
          </a:xfrm>
          <a:prstGeom prst="rect">
            <a:avLst/>
          </a:prstGeom>
        </p:spPr>
      </p:pic>
      <p:sp>
        <p:nvSpPr>
          <p:cNvPr id="9" name="Content Placeholder 2">
            <a:extLst>
              <a:ext uri="{FF2B5EF4-FFF2-40B4-BE49-F238E27FC236}">
                <a16:creationId xmlns:a16="http://schemas.microsoft.com/office/drawing/2014/main" id="{3659CDB6-3182-4CC1-B868-0D319D3163B3}"/>
              </a:ext>
            </a:extLst>
          </p:cNvPr>
          <p:cNvSpPr>
            <a:spLocks noGrp="1"/>
          </p:cNvSpPr>
          <p:nvPr>
            <p:ph idx="10" hasCustomPrompt="1"/>
          </p:nvPr>
        </p:nvSpPr>
        <p:spPr>
          <a:xfrm>
            <a:off x="4715653" y="1662544"/>
            <a:ext cx="7005292" cy="4425452"/>
          </a:xfrm>
        </p:spPr>
        <p:txBody>
          <a:bodyPr/>
          <a:lstStyle>
            <a:lvl1pPr marL="457200" indent="-457200">
              <a:buFont typeface="Arial" panose="020B0604020202020204" pitchFamily="34" charset="0"/>
              <a:buChar char="•"/>
              <a:defRPr sz="2800">
                <a:solidFill>
                  <a:srgbClr val="004463"/>
                </a:solidFill>
                <a:latin typeface="Roboto" panose="02000000000000000000" pitchFamily="2" charset="0"/>
                <a:ea typeface="Roboto" panose="02000000000000000000" pitchFamily="2" charset="0"/>
              </a:defRPr>
            </a:lvl1pPr>
            <a:lvl2pPr marL="685800" indent="-228600">
              <a:buFont typeface="Roboto" panose="02000000000000000000" pitchFamily="2" charset="0"/>
              <a:buChar char="–"/>
              <a:defRPr sz="2400" b="0">
                <a:solidFill>
                  <a:srgbClr val="004463"/>
                </a:solidFill>
                <a:latin typeface="Roboto" panose="02000000000000000000" pitchFamily="2" charset="0"/>
                <a:ea typeface="Roboto" panose="02000000000000000000" pitchFamily="2" charset="0"/>
              </a:defRPr>
            </a:lvl2pPr>
            <a:lvl3pPr marL="1143000" indent="-228600">
              <a:buFont typeface="Wingdings" panose="05000000000000000000" pitchFamily="2" charset="2"/>
              <a:buChar char="§"/>
              <a:defRPr sz="2000">
                <a:solidFill>
                  <a:srgbClr val="004463"/>
                </a:solidFill>
                <a:latin typeface="Roboto" panose="02000000000000000000" pitchFamily="2" charset="0"/>
                <a:ea typeface="Roboto" panose="02000000000000000000" pitchFamily="2" charset="0"/>
              </a:defRPr>
            </a:lvl3pPr>
            <a:lvl4pPr>
              <a:defRPr sz="2000">
                <a:latin typeface="Roboto" panose="02000000000000000000" pitchFamily="2" charset="0"/>
                <a:ea typeface="Roboto" panose="02000000000000000000" pitchFamily="2" charset="0"/>
              </a:defRPr>
            </a:lvl4pPr>
            <a:lvl5pPr>
              <a:defRPr sz="2000">
                <a:latin typeface="Roboto" panose="02000000000000000000" pitchFamily="2" charset="0"/>
                <a:ea typeface="Roboto" panose="02000000000000000000" pitchFamily="2" charset="0"/>
              </a:defRPr>
            </a:lvl5pPr>
            <a:lvl6pPr>
              <a:defRPr sz="2000"/>
            </a:lvl6pPr>
            <a:lvl7pPr>
              <a:defRPr sz="2000"/>
            </a:lvl7pPr>
            <a:lvl8pPr>
              <a:defRPr sz="2000"/>
            </a:lvl8pPr>
            <a:lvl9pPr>
              <a:defRPr sz="2000"/>
            </a:lvl9pPr>
          </a:lstStyle>
          <a:p>
            <a:pPr lvl="0"/>
            <a:r>
              <a:rPr lang="en-US" dirty="0"/>
              <a:t>Click to add bullets, 3 to 5 words max</a:t>
            </a:r>
          </a:p>
        </p:txBody>
      </p:sp>
    </p:spTree>
    <p:extLst>
      <p:ext uri="{BB962C8B-B14F-4D97-AF65-F5344CB8AC3E}">
        <p14:creationId xmlns:p14="http://schemas.microsoft.com/office/powerpoint/2010/main" val="4228888491"/>
      </p:ext>
    </p:extLst>
  </p:cSld>
  <p:clrMapOvr>
    <a:masterClrMapping/>
  </p:clrMapOvr>
  <p:extLst>
    <p:ext uri="{DCECCB84-F9BA-43D5-87BE-67443E8EF086}">
      <p15:sldGuideLst xmlns:p15="http://schemas.microsoft.com/office/powerpoint/2012/main">
        <p15:guide id="1" orient="horz" pos="48" userDrawn="1">
          <p15:clr>
            <a:srgbClr val="FBAE40"/>
          </p15:clr>
        </p15:guide>
        <p15:guide id="2" pos="7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 Whiteboard: Instructor off Camera">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E5BE216-575A-4EFA-9519-726F161AF3AC}"/>
              </a:ext>
            </a:extLst>
          </p:cNvPr>
          <p:cNvSpPr txBox="1">
            <a:spLocks/>
          </p:cNvSpPr>
          <p:nvPr userDrawn="1"/>
        </p:nvSpPr>
        <p:spPr>
          <a:xfrm>
            <a:off x="20257" y="24775"/>
            <a:ext cx="4645075" cy="38791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000" kern="1200">
                <a:solidFill>
                  <a:schemeClr val="accent1"/>
                </a:solidFill>
                <a:latin typeface="+mj-lt"/>
                <a:ea typeface="+mj-ea"/>
                <a:cs typeface="+mj-cs"/>
              </a:defRPr>
            </a:lvl1pPr>
          </a:lstStyle>
          <a:p>
            <a:r>
              <a:rPr lang="en-US" dirty="0"/>
              <a:t>Whiteboard: Instructor off Camera</a:t>
            </a:r>
          </a:p>
        </p:txBody>
      </p:sp>
      <p:sp>
        <p:nvSpPr>
          <p:cNvPr id="2" name="Title 1">
            <a:extLst>
              <a:ext uri="{FF2B5EF4-FFF2-40B4-BE49-F238E27FC236}">
                <a16:creationId xmlns:a16="http://schemas.microsoft.com/office/drawing/2014/main" id="{D41D27A7-2B85-4244-BFD1-427FAF91E3B2}"/>
              </a:ext>
            </a:extLst>
          </p:cNvPr>
          <p:cNvSpPr>
            <a:spLocks noGrp="1"/>
          </p:cNvSpPr>
          <p:nvPr>
            <p:ph type="title" hasCustomPrompt="1"/>
          </p:nvPr>
        </p:nvSpPr>
        <p:spPr>
          <a:xfrm>
            <a:off x="360219" y="404783"/>
            <a:ext cx="11402290" cy="623166"/>
          </a:xfrm>
        </p:spPr>
        <p:txBody>
          <a:bodyPr>
            <a:noAutofit/>
          </a:bodyPr>
          <a:lstStyle>
            <a:lvl1pPr algn="l">
              <a:defRPr sz="4400">
                <a:solidFill>
                  <a:srgbClr val="004463"/>
                </a:solidFill>
                <a:latin typeface="Roboto" panose="02000000000000000000"/>
              </a:defRPr>
            </a:lvl1pPr>
          </a:lstStyle>
          <a:p>
            <a:r>
              <a:rPr lang="en-US" dirty="0"/>
              <a:t>Slide Title Goes Here</a:t>
            </a:r>
          </a:p>
        </p:txBody>
      </p:sp>
      <p:sp>
        <p:nvSpPr>
          <p:cNvPr id="4" name="Content Placeholder 2">
            <a:extLst>
              <a:ext uri="{FF2B5EF4-FFF2-40B4-BE49-F238E27FC236}">
                <a16:creationId xmlns:a16="http://schemas.microsoft.com/office/drawing/2014/main" id="{D0C0324B-0B54-4F30-A495-2A7022E00859}"/>
              </a:ext>
            </a:extLst>
          </p:cNvPr>
          <p:cNvSpPr>
            <a:spLocks noGrp="1"/>
          </p:cNvSpPr>
          <p:nvPr>
            <p:ph idx="1"/>
          </p:nvPr>
        </p:nvSpPr>
        <p:spPr>
          <a:xfrm>
            <a:off x="360219" y="1369867"/>
            <a:ext cx="11374545" cy="4873625"/>
          </a:xfrm>
        </p:spPr>
        <p:txBody>
          <a:bodyPr/>
          <a:lstStyle>
            <a:lvl1pPr>
              <a:defRPr sz="2800">
                <a:solidFill>
                  <a:srgbClr val="004463"/>
                </a:solidFill>
                <a:latin typeface="Roboto" panose="02000000000000000000" pitchFamily="2" charset="0"/>
                <a:ea typeface="Roboto" panose="02000000000000000000" pitchFamily="2" charset="0"/>
              </a:defRPr>
            </a:lvl1pPr>
            <a:lvl2pPr marL="685800" indent="-228600">
              <a:buFont typeface="Roboto" panose="02000000000000000000" pitchFamily="2" charset="0"/>
              <a:buChar char="–"/>
              <a:defRPr sz="2400" b="0">
                <a:solidFill>
                  <a:srgbClr val="004463"/>
                </a:solidFill>
                <a:latin typeface="Roboto" panose="02000000000000000000" pitchFamily="2" charset="0"/>
                <a:ea typeface="Roboto" panose="02000000000000000000" pitchFamily="2" charset="0"/>
              </a:defRPr>
            </a:lvl2pPr>
            <a:lvl3pPr marL="1143000" indent="-228600">
              <a:buFont typeface="Wingdings" panose="05000000000000000000" pitchFamily="2" charset="2"/>
              <a:buChar char="§"/>
              <a:defRPr sz="2000">
                <a:solidFill>
                  <a:srgbClr val="004463"/>
                </a:solidFill>
                <a:latin typeface="Roboto" panose="02000000000000000000" pitchFamily="2" charset="0"/>
                <a:ea typeface="Roboto" panose="02000000000000000000" pitchFamily="2" charset="0"/>
              </a:defRPr>
            </a:lvl3pPr>
            <a:lvl4pPr>
              <a:defRPr sz="2000">
                <a:latin typeface="Roboto" panose="02000000000000000000" pitchFamily="2" charset="0"/>
                <a:ea typeface="Roboto" panose="02000000000000000000" pitchFamily="2" charset="0"/>
              </a:defRPr>
            </a:lvl4pPr>
            <a:lvl5pPr>
              <a:defRPr sz="2000">
                <a:latin typeface="Roboto" panose="02000000000000000000" pitchFamily="2" charset="0"/>
                <a:ea typeface="Roboto" panose="02000000000000000000" pitchFamily="2"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a:t>
            </a:r>
          </a:p>
        </p:txBody>
      </p:sp>
    </p:spTree>
    <p:extLst>
      <p:ext uri="{BB962C8B-B14F-4D97-AF65-F5344CB8AC3E}">
        <p14:creationId xmlns:p14="http://schemas.microsoft.com/office/powerpoint/2010/main" val="2341854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 Hardware: Instructor with Hardwar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92D0754-9FEC-4E25-9C4E-46262CD83505}"/>
              </a:ext>
            </a:extLst>
          </p:cNvPr>
          <p:cNvSpPr/>
          <p:nvPr userDrawn="1"/>
        </p:nvSpPr>
        <p:spPr>
          <a:xfrm>
            <a:off x="120932" y="94261"/>
            <a:ext cx="4042647" cy="369332"/>
          </a:xfrm>
          <a:prstGeom prst="rect">
            <a:avLst/>
          </a:prstGeom>
        </p:spPr>
        <p:txBody>
          <a:bodyPr vert="horz" lIns="91440" tIns="45720" rIns="91440" bIns="45720" rtlCol="0" anchor="ctr">
            <a:noAutofit/>
          </a:bodyPr>
          <a:lstStyle/>
          <a:p>
            <a:pPr lvl="0">
              <a:lnSpc>
                <a:spcPct val="90000"/>
              </a:lnSpc>
              <a:spcBef>
                <a:spcPct val="0"/>
              </a:spcBef>
              <a:buNone/>
            </a:pPr>
            <a:r>
              <a:rPr lang="en-US" sz="2000" dirty="0">
                <a:solidFill>
                  <a:schemeClr val="accent1"/>
                </a:solidFill>
                <a:latin typeface="+mj-lt"/>
                <a:ea typeface="+mj-ea"/>
                <a:cs typeface="+mj-cs"/>
              </a:rPr>
              <a:t>Hardware: Instructor with Hardware</a:t>
            </a:r>
          </a:p>
        </p:txBody>
      </p:sp>
      <p:pic>
        <p:nvPicPr>
          <p:cNvPr id="4" name="Picture 3">
            <a:extLst>
              <a:ext uri="{FF2B5EF4-FFF2-40B4-BE49-F238E27FC236}">
                <a16:creationId xmlns:a16="http://schemas.microsoft.com/office/drawing/2014/main" id="{9C50BD64-0228-43AA-B720-BD167FE7E148}"/>
              </a:ext>
            </a:extLst>
          </p:cNvPr>
          <p:cNvPicPr>
            <a:picLocks noChangeAspect="1"/>
          </p:cNvPicPr>
          <p:nvPr userDrawn="1"/>
        </p:nvPicPr>
        <p:blipFill>
          <a:blip r:embed="rId2"/>
          <a:stretch>
            <a:fillRect/>
          </a:stretch>
        </p:blipFill>
        <p:spPr>
          <a:xfrm>
            <a:off x="400712" y="985634"/>
            <a:ext cx="4262413" cy="5156897"/>
          </a:xfrm>
          <a:prstGeom prst="rect">
            <a:avLst/>
          </a:prstGeom>
        </p:spPr>
      </p:pic>
    </p:spTree>
    <p:extLst>
      <p:ext uri="{BB962C8B-B14F-4D97-AF65-F5344CB8AC3E}">
        <p14:creationId xmlns:p14="http://schemas.microsoft.com/office/powerpoint/2010/main" val="1622253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 Objectives and Pronunciation Key">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549965-A8AD-4517-93B5-FA47414C057E}"/>
              </a:ext>
            </a:extLst>
          </p:cNvPr>
          <p:cNvSpPr>
            <a:spLocks noGrp="1"/>
          </p:cNvSpPr>
          <p:nvPr>
            <p:ph sz="half" idx="1" hasCustomPrompt="1"/>
          </p:nvPr>
        </p:nvSpPr>
        <p:spPr>
          <a:xfrm>
            <a:off x="173182" y="1253331"/>
            <a:ext cx="5604161" cy="5428024"/>
          </a:xfrm>
        </p:spPr>
        <p:txBody>
          <a:bodyPr/>
          <a:lstStyle>
            <a:lvl1pPr>
              <a:defRPr>
                <a:solidFill>
                  <a:srgbClr val="004463"/>
                </a:solidFill>
                <a:latin typeface="Roboto" panose="02000000000000000000"/>
              </a:defRPr>
            </a:lvl1pPr>
            <a:lvl2pPr>
              <a:defRPr>
                <a:solidFill>
                  <a:srgbClr val="004463"/>
                </a:solidFill>
                <a:latin typeface="Roboto" panose="02000000000000000000"/>
              </a:defRPr>
            </a:lvl2pPr>
            <a:lvl3pPr>
              <a:defRPr>
                <a:solidFill>
                  <a:srgbClr val="004463"/>
                </a:solidFill>
                <a:latin typeface="Roboto" panose="02000000000000000000"/>
              </a:defRPr>
            </a:lvl3pPr>
            <a:lvl4pPr>
              <a:defRPr>
                <a:solidFill>
                  <a:srgbClr val="004463"/>
                </a:solidFill>
                <a:latin typeface="Roboto" panose="02000000000000000000"/>
              </a:defRPr>
            </a:lvl4pPr>
            <a:lvl5pPr>
              <a:defRPr>
                <a:solidFill>
                  <a:srgbClr val="004463"/>
                </a:solidFill>
                <a:latin typeface="Roboto" panose="02000000000000000000"/>
              </a:defRPr>
            </a:lvl5pPr>
          </a:lstStyle>
          <a:p>
            <a:pPr lvl="0"/>
            <a:r>
              <a:rPr lang="en-US" dirty="0"/>
              <a:t>Click to add objectives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7" name="Straight Connector 6">
            <a:extLst>
              <a:ext uri="{FF2B5EF4-FFF2-40B4-BE49-F238E27FC236}">
                <a16:creationId xmlns:a16="http://schemas.microsoft.com/office/drawing/2014/main" id="{A51FA6E9-670B-43C1-89B1-D571B1CC6B5D}"/>
              </a:ext>
            </a:extLst>
          </p:cNvPr>
          <p:cNvCxnSpPr/>
          <p:nvPr userDrawn="1"/>
        </p:nvCxnSpPr>
        <p:spPr>
          <a:xfrm>
            <a:off x="6096000" y="311727"/>
            <a:ext cx="0" cy="6369628"/>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9" name="Title 1">
            <a:extLst>
              <a:ext uri="{FF2B5EF4-FFF2-40B4-BE49-F238E27FC236}">
                <a16:creationId xmlns:a16="http://schemas.microsoft.com/office/drawing/2014/main" id="{3DF6B894-3261-48E7-BA67-DAF44C4A64B9}"/>
              </a:ext>
            </a:extLst>
          </p:cNvPr>
          <p:cNvSpPr txBox="1">
            <a:spLocks/>
          </p:cNvSpPr>
          <p:nvPr userDrawn="1"/>
        </p:nvSpPr>
        <p:spPr>
          <a:xfrm>
            <a:off x="6213764" y="365126"/>
            <a:ext cx="5604163" cy="623166"/>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004463"/>
                </a:solidFill>
                <a:latin typeface="Roboto" panose="02000000000000000000"/>
              </a:rPr>
              <a:t>Pronunciation Key</a:t>
            </a:r>
          </a:p>
        </p:txBody>
      </p:sp>
      <p:sp>
        <p:nvSpPr>
          <p:cNvPr id="10" name="Content Placeholder 2">
            <a:extLst>
              <a:ext uri="{FF2B5EF4-FFF2-40B4-BE49-F238E27FC236}">
                <a16:creationId xmlns:a16="http://schemas.microsoft.com/office/drawing/2014/main" id="{99B43568-E5A7-4F0D-8602-415E58BFF127}"/>
              </a:ext>
            </a:extLst>
          </p:cNvPr>
          <p:cNvSpPr>
            <a:spLocks noGrp="1"/>
          </p:cNvSpPr>
          <p:nvPr>
            <p:ph sz="half" idx="10" hasCustomPrompt="1"/>
          </p:nvPr>
        </p:nvSpPr>
        <p:spPr>
          <a:xfrm>
            <a:off x="6300355" y="1253331"/>
            <a:ext cx="5604161" cy="5428024"/>
          </a:xfrm>
        </p:spPr>
        <p:txBody>
          <a:bodyPr/>
          <a:lstStyle>
            <a:lvl1pPr marL="0" indent="0">
              <a:buNone/>
              <a:defRPr>
                <a:solidFill>
                  <a:srgbClr val="004463"/>
                </a:solidFill>
                <a:latin typeface="Roboto" panose="02000000000000000000"/>
              </a:defRPr>
            </a:lvl1pPr>
            <a:lvl2pPr marL="457200" indent="0">
              <a:buNone/>
              <a:defRPr>
                <a:solidFill>
                  <a:srgbClr val="004463"/>
                </a:solidFill>
                <a:latin typeface="Roboto" panose="02000000000000000000"/>
              </a:defRPr>
            </a:lvl2pPr>
            <a:lvl3pPr>
              <a:defRPr>
                <a:solidFill>
                  <a:srgbClr val="004463"/>
                </a:solidFill>
                <a:latin typeface="Roboto" panose="02000000000000000000"/>
              </a:defRPr>
            </a:lvl3pPr>
            <a:lvl4pPr>
              <a:defRPr>
                <a:solidFill>
                  <a:srgbClr val="004463"/>
                </a:solidFill>
                <a:latin typeface="Roboto" panose="02000000000000000000"/>
              </a:defRPr>
            </a:lvl4pPr>
            <a:lvl5pPr>
              <a:defRPr>
                <a:solidFill>
                  <a:srgbClr val="004463"/>
                </a:solidFill>
                <a:latin typeface="Roboto" panose="02000000000000000000"/>
              </a:defRPr>
            </a:lvl5pPr>
          </a:lstStyle>
          <a:p>
            <a:pPr lvl="0"/>
            <a:r>
              <a:rPr lang="en-US" dirty="0"/>
              <a:t>Click to add words</a:t>
            </a:r>
          </a:p>
        </p:txBody>
      </p:sp>
      <p:sp>
        <p:nvSpPr>
          <p:cNvPr id="11" name="Title 1">
            <a:extLst>
              <a:ext uri="{FF2B5EF4-FFF2-40B4-BE49-F238E27FC236}">
                <a16:creationId xmlns:a16="http://schemas.microsoft.com/office/drawing/2014/main" id="{78DBFAB2-677A-457D-96D7-BB31B780A96B}"/>
              </a:ext>
            </a:extLst>
          </p:cNvPr>
          <p:cNvSpPr txBox="1">
            <a:spLocks/>
          </p:cNvSpPr>
          <p:nvPr userDrawn="1"/>
        </p:nvSpPr>
        <p:spPr>
          <a:xfrm>
            <a:off x="287483" y="311727"/>
            <a:ext cx="5604163" cy="623166"/>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004463"/>
                </a:solidFill>
                <a:latin typeface="Roboto" panose="02000000000000000000"/>
              </a:rPr>
              <a:t>Objectives</a:t>
            </a:r>
          </a:p>
        </p:txBody>
      </p:sp>
    </p:spTree>
    <p:extLst>
      <p:ext uri="{BB962C8B-B14F-4D97-AF65-F5344CB8AC3E}">
        <p14:creationId xmlns:p14="http://schemas.microsoft.com/office/powerpoint/2010/main" val="1824570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92822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C7D94FD-D348-4F74-89F7-19664AB879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70D1F5E-81E8-44D7-BAC9-F1D5BC0D5DF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0734181-29C3-49F9-9174-8A30390930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095586-85EA-4171-93D7-C4E47FBC5DD8}" type="datetimeFigureOut">
              <a:rPr lang="en-US" smtClean="0"/>
              <a:t>12/23/20</a:t>
            </a:fld>
            <a:endParaRPr lang="en-US"/>
          </a:p>
        </p:txBody>
      </p:sp>
      <p:sp>
        <p:nvSpPr>
          <p:cNvPr id="5" name="Footer Placeholder 4">
            <a:extLst>
              <a:ext uri="{FF2B5EF4-FFF2-40B4-BE49-F238E27FC236}">
                <a16:creationId xmlns:a16="http://schemas.microsoft.com/office/drawing/2014/main" id="{8F1DAEFB-24D5-48F1-B3F7-EB34B71539A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9C551FC-E202-4E9E-B884-AFD5F9CDCC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3B7E73-E69E-44EF-85BB-09022AA745E7}" type="slidenum">
              <a:rPr lang="en-US" smtClean="0"/>
              <a:t>‹#›</a:t>
            </a:fld>
            <a:endParaRPr lang="en-US"/>
          </a:p>
        </p:txBody>
      </p:sp>
    </p:spTree>
    <p:extLst>
      <p:ext uri="{BB962C8B-B14F-4D97-AF65-F5344CB8AC3E}">
        <p14:creationId xmlns:p14="http://schemas.microsoft.com/office/powerpoint/2010/main" val="258342183"/>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2" r:id="rId4"/>
    <p:sldLayoutId id="2147483663" r:id="rId5"/>
    <p:sldLayoutId id="2147483664" r:id="rId6"/>
    <p:sldLayoutId id="2147483665"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4.sv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slides/_rels/slide12.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22.svg"/></Relationships>
</file>

<file path=ppt/slides/_rels/slide14.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23.png"/><Relationship Id="rId7"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slides/_rels/slide15.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34.sv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38.svg"/></Relationships>
</file>

<file path=ppt/slides/_rels/slide19.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43.png"/><Relationship Id="rId7" Type="http://schemas.openxmlformats.org/officeDocument/2006/relationships/image" Target="../media/image41.png"/><Relationship Id="rId12" Type="http://schemas.openxmlformats.org/officeDocument/2006/relationships/image" Target="../media/image22.svg"/><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image" Target="../media/image46.svg"/><Relationship Id="rId11" Type="http://schemas.openxmlformats.org/officeDocument/2006/relationships/image" Target="../media/image21.png"/><Relationship Id="rId5" Type="http://schemas.openxmlformats.org/officeDocument/2006/relationships/image" Target="../media/image45.png"/><Relationship Id="rId10" Type="http://schemas.openxmlformats.org/officeDocument/2006/relationships/image" Target="../media/image48.svg"/><Relationship Id="rId4" Type="http://schemas.openxmlformats.org/officeDocument/2006/relationships/image" Target="../media/image44.svg"/><Relationship Id="rId9" Type="http://schemas.openxmlformats.org/officeDocument/2006/relationships/image" Target="../media/image47.png"/></Relationships>
</file>

<file path=ppt/slides/_rels/slide20.xml.rels><?xml version="1.0" encoding="UTF-8" standalone="yes"?>
<Relationships xmlns="http://schemas.openxmlformats.org/package/2006/relationships"><Relationship Id="rId8" Type="http://schemas.openxmlformats.org/officeDocument/2006/relationships/image" Target="../media/image50.svg"/><Relationship Id="rId13" Type="http://schemas.openxmlformats.org/officeDocument/2006/relationships/image" Target="../media/image55.png"/><Relationship Id="rId18" Type="http://schemas.openxmlformats.org/officeDocument/2006/relationships/image" Target="../media/image60.svg"/><Relationship Id="rId3" Type="http://schemas.openxmlformats.org/officeDocument/2006/relationships/image" Target="../media/image43.png"/><Relationship Id="rId7" Type="http://schemas.openxmlformats.org/officeDocument/2006/relationships/image" Target="../media/image49.png"/><Relationship Id="rId12" Type="http://schemas.openxmlformats.org/officeDocument/2006/relationships/image" Target="../media/image54.svg"/><Relationship Id="rId17" Type="http://schemas.openxmlformats.org/officeDocument/2006/relationships/image" Target="../media/image59.png"/><Relationship Id="rId2" Type="http://schemas.openxmlformats.org/officeDocument/2006/relationships/notesSlide" Target="../notesSlides/notesSlide19.xml"/><Relationship Id="rId16" Type="http://schemas.openxmlformats.org/officeDocument/2006/relationships/image" Target="../media/image58.svg"/><Relationship Id="rId1" Type="http://schemas.openxmlformats.org/officeDocument/2006/relationships/slideLayout" Target="../slideLayouts/slideLayout4.xml"/><Relationship Id="rId6" Type="http://schemas.openxmlformats.org/officeDocument/2006/relationships/image" Target="../media/image46.svg"/><Relationship Id="rId11" Type="http://schemas.openxmlformats.org/officeDocument/2006/relationships/image" Target="../media/image53.png"/><Relationship Id="rId5" Type="http://schemas.openxmlformats.org/officeDocument/2006/relationships/image" Target="../media/image45.png"/><Relationship Id="rId15" Type="http://schemas.openxmlformats.org/officeDocument/2006/relationships/image" Target="../media/image57.png"/><Relationship Id="rId10" Type="http://schemas.openxmlformats.org/officeDocument/2006/relationships/image" Target="../media/image52.svg"/><Relationship Id="rId4" Type="http://schemas.openxmlformats.org/officeDocument/2006/relationships/image" Target="../media/image44.svg"/><Relationship Id="rId9" Type="http://schemas.openxmlformats.org/officeDocument/2006/relationships/image" Target="../media/image51.png"/><Relationship Id="rId14" Type="http://schemas.openxmlformats.org/officeDocument/2006/relationships/image" Target="../media/image56.svg"/></Relationships>
</file>

<file path=ppt/slides/_rels/slide2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image" Target="../media/image64.svg"/><Relationship Id="rId5" Type="http://schemas.openxmlformats.org/officeDocument/2006/relationships/image" Target="../media/image63.png"/><Relationship Id="rId4" Type="http://schemas.openxmlformats.org/officeDocument/2006/relationships/image" Target="../media/image62.sv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DE1AF3A-04A9-4FE6-B72F-8875522CC931}"/>
              </a:ext>
            </a:extLst>
          </p:cNvPr>
          <p:cNvSpPr>
            <a:spLocks noGrp="1"/>
          </p:cNvSpPr>
          <p:nvPr>
            <p:ph type="ctrTitle"/>
          </p:nvPr>
        </p:nvSpPr>
        <p:spPr>
          <a:xfrm>
            <a:off x="1524000" y="4452848"/>
            <a:ext cx="9144000" cy="1005843"/>
          </a:xfrm>
        </p:spPr>
        <p:txBody>
          <a:bodyPr>
            <a:normAutofit fontScale="90000"/>
          </a:bodyPr>
          <a:lstStyle/>
          <a:p>
            <a:r>
              <a:rPr lang="en-US" dirty="0"/>
              <a:t>Filename: v_data_privacy_tech_cdp1.mp4</a:t>
            </a:r>
            <a:br>
              <a:rPr lang="en-US" dirty="0"/>
            </a:br>
            <a:endParaRPr lang="en-US" dirty="0"/>
          </a:p>
        </p:txBody>
      </p:sp>
      <p:sp>
        <p:nvSpPr>
          <p:cNvPr id="7" name="Subtitle 6">
            <a:extLst>
              <a:ext uri="{FF2B5EF4-FFF2-40B4-BE49-F238E27FC236}">
                <a16:creationId xmlns:a16="http://schemas.microsoft.com/office/drawing/2014/main" id="{0E1D5162-6285-4DFE-9693-3B90D105D654}"/>
              </a:ext>
            </a:extLst>
          </p:cNvPr>
          <p:cNvSpPr>
            <a:spLocks noGrp="1"/>
          </p:cNvSpPr>
          <p:nvPr>
            <p:ph type="subTitle" idx="1"/>
          </p:nvPr>
        </p:nvSpPr>
        <p:spPr/>
        <p:txBody>
          <a:bodyPr/>
          <a:lstStyle/>
          <a:p>
            <a:r>
              <a:rPr lang="en-US" dirty="0"/>
              <a:t>Developer: Michael Young (</a:t>
            </a:r>
            <a:r>
              <a:rPr lang="en-US" dirty="0" err="1"/>
              <a:t>mdybyu@Hotmail.com</a:t>
            </a:r>
            <a:r>
              <a:rPr lang="en-US" dirty="0"/>
              <a:t>)</a:t>
            </a:r>
          </a:p>
        </p:txBody>
      </p:sp>
      <p:sp>
        <p:nvSpPr>
          <p:cNvPr id="4" name="TextBox 3">
            <a:extLst>
              <a:ext uri="{FF2B5EF4-FFF2-40B4-BE49-F238E27FC236}">
                <a16:creationId xmlns:a16="http://schemas.microsoft.com/office/drawing/2014/main" id="{F795D89F-D79E-45BB-85C1-AE10C51B39FD}"/>
              </a:ext>
            </a:extLst>
          </p:cNvPr>
          <p:cNvSpPr txBox="1"/>
          <p:nvPr/>
        </p:nvSpPr>
        <p:spPr>
          <a:xfrm>
            <a:off x="277091" y="1986445"/>
            <a:ext cx="11914909" cy="923330"/>
          </a:xfrm>
          <a:prstGeom prst="rect">
            <a:avLst/>
          </a:prstGeom>
          <a:noFill/>
        </p:spPr>
        <p:txBody>
          <a:bodyPr wrap="square" rtlCol="0">
            <a:spAutoFit/>
          </a:bodyPr>
          <a:lstStyle/>
          <a:p>
            <a:pPr algn="ctr"/>
            <a:r>
              <a:rPr lang="en-US" sz="5400" dirty="0">
                <a:solidFill>
                  <a:srgbClr val="333842"/>
                </a:solidFill>
                <a:latin typeface="Century Schoolbook" panose="02040604050505020304" pitchFamily="18" charset="0"/>
              </a:rPr>
              <a:t>Data Privacy Technical Controls</a:t>
            </a:r>
          </a:p>
        </p:txBody>
      </p:sp>
      <p:sp>
        <p:nvSpPr>
          <p:cNvPr id="5" name="TextBox 4">
            <a:extLst>
              <a:ext uri="{FF2B5EF4-FFF2-40B4-BE49-F238E27FC236}">
                <a16:creationId xmlns:a16="http://schemas.microsoft.com/office/drawing/2014/main" id="{06C28308-C6A9-4FE9-9E42-79D33417D79A}"/>
              </a:ext>
            </a:extLst>
          </p:cNvPr>
          <p:cNvSpPr txBox="1"/>
          <p:nvPr/>
        </p:nvSpPr>
        <p:spPr>
          <a:xfrm>
            <a:off x="1524000" y="2889726"/>
            <a:ext cx="9144000" cy="707886"/>
          </a:xfrm>
          <a:prstGeom prst="rect">
            <a:avLst/>
          </a:prstGeom>
          <a:noFill/>
        </p:spPr>
        <p:txBody>
          <a:bodyPr wrap="square" rtlCol="0">
            <a:spAutoFit/>
          </a:bodyPr>
          <a:lstStyle/>
          <a:p>
            <a:pPr algn="ctr"/>
            <a:r>
              <a:rPr lang="en-US" sz="4000" spc="200" dirty="0">
                <a:solidFill>
                  <a:schemeClr val="accent2"/>
                </a:solidFill>
                <a:latin typeface="Franklin Gothic Book" panose="020B0503020102020204" pitchFamily="34" charset="0"/>
              </a:rPr>
              <a:t>Cyber Defense Pro 2021</a:t>
            </a:r>
          </a:p>
        </p:txBody>
      </p:sp>
    </p:spTree>
    <p:extLst>
      <p:ext uri="{BB962C8B-B14F-4D97-AF65-F5344CB8AC3E}">
        <p14:creationId xmlns:p14="http://schemas.microsoft.com/office/powerpoint/2010/main" val="15320495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912D13C-AD5B-43BB-A622-163809F046DB}"/>
              </a:ext>
            </a:extLst>
          </p:cNvPr>
          <p:cNvSpPr>
            <a:spLocks noGrp="1"/>
          </p:cNvSpPr>
          <p:nvPr>
            <p:ph sz="half" idx="1"/>
          </p:nvPr>
        </p:nvSpPr>
        <p:spPr/>
        <p:txBody>
          <a:bodyPr>
            <a:normAutofit fontScale="92500" lnSpcReduction="10000"/>
          </a:bodyPr>
          <a:lstStyle/>
          <a:p>
            <a:r>
              <a:rPr lang="en-US" sz="1400" dirty="0"/>
              <a:t>5.1 Understand the importance of data privacy and protection.</a:t>
            </a:r>
          </a:p>
          <a:p>
            <a:r>
              <a:rPr lang="en-US" sz="1400" dirty="0"/>
              <a:t>Privacy vs. security Non-technical controls</a:t>
            </a:r>
          </a:p>
          <a:p>
            <a:r>
              <a:rPr lang="en-US" sz="1400" dirty="0"/>
              <a:t>Classification Ownership Retention</a:t>
            </a:r>
          </a:p>
          <a:p>
            <a:r>
              <a:rPr lang="en-US" sz="1400" dirty="0"/>
              <a:t>Data types Retention standards</a:t>
            </a:r>
          </a:p>
          <a:p>
            <a:r>
              <a:rPr lang="en-US" sz="1400" dirty="0"/>
              <a:t>Confidentiality</a:t>
            </a:r>
          </a:p>
          <a:p>
            <a:r>
              <a:rPr lang="en-US" sz="1400" dirty="0"/>
              <a:t>Legal requirements</a:t>
            </a:r>
          </a:p>
          <a:p>
            <a:r>
              <a:rPr lang="en-US" sz="1400" dirty="0"/>
              <a:t>Data sovereignty</a:t>
            </a:r>
          </a:p>
          <a:p>
            <a:r>
              <a:rPr lang="en-US" sz="1400" dirty="0"/>
              <a:t>Data minimization</a:t>
            </a:r>
          </a:p>
          <a:p>
            <a:r>
              <a:rPr lang="en-US" sz="1400" dirty="0"/>
              <a:t>Purpose limitation</a:t>
            </a:r>
          </a:p>
          <a:p>
            <a:r>
              <a:rPr lang="en-US" sz="1400" dirty="0"/>
              <a:t>Non-disclosure agreement (NDA)</a:t>
            </a:r>
          </a:p>
          <a:p>
            <a:r>
              <a:rPr lang="en-US" sz="1400" dirty="0"/>
              <a:t>Technical controls</a:t>
            </a:r>
          </a:p>
          <a:p>
            <a:r>
              <a:rPr lang="en-US" sz="1400" dirty="0"/>
              <a:t>Encryption</a:t>
            </a:r>
          </a:p>
          <a:p>
            <a:r>
              <a:rPr lang="en-US" sz="1400" dirty="0"/>
              <a:t>Data loss prevention (DLP)</a:t>
            </a:r>
          </a:p>
          <a:p>
            <a:r>
              <a:rPr lang="en-US" sz="1400" dirty="0"/>
              <a:t>Data masking</a:t>
            </a:r>
          </a:p>
          <a:p>
            <a:r>
              <a:rPr lang="en-US" sz="1400" dirty="0"/>
              <a:t>Deidentification</a:t>
            </a:r>
          </a:p>
          <a:p>
            <a:r>
              <a:rPr lang="en-US" sz="1400" dirty="0"/>
              <a:t>Tokenization</a:t>
            </a:r>
          </a:p>
          <a:p>
            <a:r>
              <a:rPr lang="en-US" sz="1400" dirty="0"/>
              <a:t>Digital rights management (DRM) - Watermarking Geographic access requirements</a:t>
            </a:r>
          </a:p>
          <a:p>
            <a:r>
              <a:rPr lang="en-US" sz="1400" dirty="0"/>
              <a:t>Access controls</a:t>
            </a:r>
          </a:p>
        </p:txBody>
      </p:sp>
      <p:sp>
        <p:nvSpPr>
          <p:cNvPr id="3" name="Content Placeholder 2">
            <a:extLst>
              <a:ext uri="{FF2B5EF4-FFF2-40B4-BE49-F238E27FC236}">
                <a16:creationId xmlns:a16="http://schemas.microsoft.com/office/drawing/2014/main" id="{C6B9CE29-2ED6-4076-BA3B-21992417D1F4}"/>
              </a:ext>
            </a:extLst>
          </p:cNvPr>
          <p:cNvSpPr>
            <a:spLocks noGrp="1"/>
          </p:cNvSpPr>
          <p:nvPr>
            <p:ph sz="half" idx="10"/>
          </p:nvPr>
        </p:nvSpPr>
        <p:spPr/>
        <p:txBody>
          <a:bodyPr>
            <a:normAutofit/>
          </a:bodyPr>
          <a:lstStyle/>
          <a:p>
            <a:r>
              <a:rPr lang="en-US" sz="1400" dirty="0"/>
              <a:t>DRM = say each letter</a:t>
            </a:r>
          </a:p>
        </p:txBody>
      </p:sp>
    </p:spTree>
    <p:extLst>
      <p:ext uri="{BB962C8B-B14F-4D97-AF65-F5344CB8AC3E}">
        <p14:creationId xmlns:p14="http://schemas.microsoft.com/office/powerpoint/2010/main" val="24673599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35090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84B6A0E6-9B83-4E18-8901-A3D9122FA29B}"/>
              </a:ext>
            </a:extLst>
          </p:cNvPr>
          <p:cNvSpPr>
            <a:spLocks noGrp="1"/>
          </p:cNvSpPr>
          <p:nvPr>
            <p:ph type="title"/>
          </p:nvPr>
        </p:nvSpPr>
        <p:spPr/>
        <p:txBody>
          <a:bodyPr/>
          <a:lstStyle/>
          <a:p>
            <a:r>
              <a:rPr lang="en-US" dirty="0"/>
              <a:t>Privacy vs. Security </a:t>
            </a:r>
          </a:p>
        </p:txBody>
      </p:sp>
      <p:sp>
        <p:nvSpPr>
          <p:cNvPr id="3" name="TextBox 2">
            <a:extLst>
              <a:ext uri="{FF2B5EF4-FFF2-40B4-BE49-F238E27FC236}">
                <a16:creationId xmlns:a16="http://schemas.microsoft.com/office/drawing/2014/main" id="{11532E4D-795A-468F-8EE8-9ED197BA737C}"/>
              </a:ext>
            </a:extLst>
          </p:cNvPr>
          <p:cNvSpPr txBox="1"/>
          <p:nvPr/>
        </p:nvSpPr>
        <p:spPr>
          <a:xfrm>
            <a:off x="11831781" y="1035944"/>
            <a:ext cx="1903228" cy="1200329"/>
          </a:xfrm>
          <a:prstGeom prst="rect">
            <a:avLst/>
          </a:prstGeom>
          <a:noFill/>
        </p:spPr>
        <p:txBody>
          <a:bodyPr wrap="square" rtlCol="0">
            <a:spAutoFit/>
          </a:bodyPr>
          <a:lstStyle/>
          <a:p>
            <a:r>
              <a:rPr lang="en-US" dirty="0">
                <a:highlight>
                  <a:srgbClr val="FFFF00"/>
                </a:highlight>
              </a:rPr>
              <a:t>Show the robber running away from the computer</a:t>
            </a:r>
          </a:p>
        </p:txBody>
      </p:sp>
      <p:pic>
        <p:nvPicPr>
          <p:cNvPr id="13" name="Graphic 12" descr="Internet with solid fill">
            <a:extLst>
              <a:ext uri="{FF2B5EF4-FFF2-40B4-BE49-F238E27FC236}">
                <a16:creationId xmlns:a16="http://schemas.microsoft.com/office/drawing/2014/main" id="{A0848191-C217-6C4A-A992-AF9D9AC7AFE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726248" y="1174603"/>
            <a:ext cx="4473677" cy="4473677"/>
          </a:xfrm>
          <a:prstGeom prst="rect">
            <a:avLst/>
          </a:prstGeom>
        </p:spPr>
      </p:pic>
      <p:pic>
        <p:nvPicPr>
          <p:cNvPr id="8" name="Graphic 7" descr="Robber outline">
            <a:extLst>
              <a:ext uri="{FF2B5EF4-FFF2-40B4-BE49-F238E27FC236}">
                <a16:creationId xmlns:a16="http://schemas.microsoft.com/office/drawing/2014/main" id="{60CF92D1-CF50-364B-8A0A-7040CC6F135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880189" y="2128646"/>
            <a:ext cx="4036555" cy="4036555"/>
          </a:xfrm>
          <a:prstGeom prst="rect">
            <a:avLst/>
          </a:prstGeom>
        </p:spPr>
      </p:pic>
    </p:spTree>
    <p:extLst>
      <p:ext uri="{BB962C8B-B14F-4D97-AF65-F5344CB8AC3E}">
        <p14:creationId xmlns:p14="http://schemas.microsoft.com/office/powerpoint/2010/main" val="431970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par>
                                <p:cTn id="8" presetID="9"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dissolv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3C346-0BC0-3240-AC12-81B85F668DF7}"/>
              </a:ext>
            </a:extLst>
          </p:cNvPr>
          <p:cNvSpPr>
            <a:spLocks noGrp="1"/>
          </p:cNvSpPr>
          <p:nvPr>
            <p:ph type="title"/>
          </p:nvPr>
        </p:nvSpPr>
        <p:spPr/>
        <p:txBody>
          <a:bodyPr/>
          <a:lstStyle/>
          <a:p>
            <a:r>
              <a:rPr lang="en-US" dirty="0"/>
              <a:t>Data Security</a:t>
            </a:r>
          </a:p>
        </p:txBody>
      </p:sp>
      <p:pic>
        <p:nvPicPr>
          <p:cNvPr id="4" name="Graphic 3" descr="Internet with solid fill">
            <a:extLst>
              <a:ext uri="{FF2B5EF4-FFF2-40B4-BE49-F238E27FC236}">
                <a16:creationId xmlns:a16="http://schemas.microsoft.com/office/drawing/2014/main" id="{DDF846DE-16CE-F341-A1D3-1F981FC9724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12490" y="899651"/>
            <a:ext cx="5058697" cy="5058697"/>
          </a:xfrm>
          <a:prstGeom prst="rect">
            <a:avLst/>
          </a:prstGeom>
        </p:spPr>
      </p:pic>
      <p:pic>
        <p:nvPicPr>
          <p:cNvPr id="5" name="Graphic 4" descr="Covid-19 outline">
            <a:extLst>
              <a:ext uri="{FF2B5EF4-FFF2-40B4-BE49-F238E27FC236}">
                <a16:creationId xmlns:a16="http://schemas.microsoft.com/office/drawing/2014/main" id="{7B0037FE-3E3B-FC45-B3D9-E138CE6C433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406581" y="1212332"/>
            <a:ext cx="1715729" cy="1715729"/>
          </a:xfrm>
          <a:prstGeom prst="rect">
            <a:avLst/>
          </a:prstGeom>
        </p:spPr>
      </p:pic>
      <p:pic>
        <p:nvPicPr>
          <p:cNvPr id="6" name="Graphic 5" descr="Covid-19 outline">
            <a:extLst>
              <a:ext uri="{FF2B5EF4-FFF2-40B4-BE49-F238E27FC236}">
                <a16:creationId xmlns:a16="http://schemas.microsoft.com/office/drawing/2014/main" id="{C33444D0-025B-2441-8178-982673BD3A5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886410" y="3011354"/>
            <a:ext cx="1693100" cy="1693100"/>
          </a:xfrm>
          <a:prstGeom prst="rect">
            <a:avLst/>
          </a:prstGeom>
        </p:spPr>
      </p:pic>
      <p:pic>
        <p:nvPicPr>
          <p:cNvPr id="7" name="Graphic 6" descr="Covid-19 outline">
            <a:extLst>
              <a:ext uri="{FF2B5EF4-FFF2-40B4-BE49-F238E27FC236}">
                <a16:creationId xmlns:a16="http://schemas.microsoft.com/office/drawing/2014/main" id="{A5FA902C-2F5C-D348-9B28-DB887FC2D9D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708997" y="4265248"/>
            <a:ext cx="1693100" cy="1693100"/>
          </a:xfrm>
          <a:prstGeom prst="rect">
            <a:avLst/>
          </a:prstGeom>
        </p:spPr>
      </p:pic>
      <p:sp>
        <p:nvSpPr>
          <p:cNvPr id="10" name="TextBox 9">
            <a:extLst>
              <a:ext uri="{FF2B5EF4-FFF2-40B4-BE49-F238E27FC236}">
                <a16:creationId xmlns:a16="http://schemas.microsoft.com/office/drawing/2014/main" id="{7BB23BAF-559B-9E40-8475-0F0EAEA58052}"/>
              </a:ext>
            </a:extLst>
          </p:cNvPr>
          <p:cNvSpPr txBox="1"/>
          <p:nvPr/>
        </p:nvSpPr>
        <p:spPr>
          <a:xfrm>
            <a:off x="11473543" y="1349829"/>
            <a:ext cx="3289940" cy="923330"/>
          </a:xfrm>
          <a:prstGeom prst="rect">
            <a:avLst/>
          </a:prstGeom>
          <a:noFill/>
        </p:spPr>
        <p:txBody>
          <a:bodyPr wrap="none" rtlCol="0">
            <a:spAutoFit/>
          </a:bodyPr>
          <a:lstStyle/>
          <a:p>
            <a:r>
              <a:rPr lang="en-US" dirty="0"/>
              <a:t>Show the viruses bounce</a:t>
            </a:r>
          </a:p>
          <a:p>
            <a:r>
              <a:rPr lang="en-US" dirty="0"/>
              <a:t>Off the computer when trying to </a:t>
            </a:r>
          </a:p>
          <a:p>
            <a:r>
              <a:rPr lang="en-US" dirty="0"/>
              <a:t>Attack it. </a:t>
            </a:r>
          </a:p>
        </p:txBody>
      </p:sp>
    </p:spTree>
    <p:extLst>
      <p:ext uri="{BB962C8B-B14F-4D97-AF65-F5344CB8AC3E}">
        <p14:creationId xmlns:p14="http://schemas.microsoft.com/office/powerpoint/2010/main" val="3978256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65490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E8A83EED-4759-4584-B324-DA4CDAECF85C}"/>
              </a:ext>
            </a:extLst>
          </p:cNvPr>
          <p:cNvSpPr>
            <a:spLocks noGrp="1"/>
          </p:cNvSpPr>
          <p:nvPr>
            <p:ph idx="1"/>
          </p:nvPr>
        </p:nvSpPr>
        <p:spPr/>
        <p:txBody>
          <a:bodyPr/>
          <a:lstStyle/>
          <a:p>
            <a:r>
              <a:rPr lang="en-US" dirty="0"/>
              <a:t>Technical Controls</a:t>
            </a:r>
          </a:p>
        </p:txBody>
      </p:sp>
      <p:sp>
        <p:nvSpPr>
          <p:cNvPr id="16" name="Content Placeholder 15">
            <a:extLst>
              <a:ext uri="{FF2B5EF4-FFF2-40B4-BE49-F238E27FC236}">
                <a16:creationId xmlns:a16="http://schemas.microsoft.com/office/drawing/2014/main" id="{78EB7AF1-842A-44BA-B031-F2327DF8D312}"/>
              </a:ext>
            </a:extLst>
          </p:cNvPr>
          <p:cNvSpPr>
            <a:spLocks noGrp="1"/>
          </p:cNvSpPr>
          <p:nvPr>
            <p:ph idx="10"/>
          </p:nvPr>
        </p:nvSpPr>
        <p:spPr/>
        <p:txBody>
          <a:bodyPr/>
          <a:lstStyle/>
          <a:p>
            <a:r>
              <a:rPr lang="en-US" dirty="0"/>
              <a:t>Encryption</a:t>
            </a:r>
          </a:p>
          <a:p>
            <a:r>
              <a:rPr lang="en-US" dirty="0"/>
              <a:t>Data loss prevention</a:t>
            </a:r>
          </a:p>
          <a:p>
            <a:r>
              <a:rPr lang="en-US" dirty="0"/>
              <a:t>Data masking/Tokenization</a:t>
            </a:r>
          </a:p>
          <a:p>
            <a:r>
              <a:rPr lang="en-US" dirty="0"/>
              <a:t>Deidentification</a:t>
            </a:r>
          </a:p>
          <a:p>
            <a:r>
              <a:rPr lang="en-US" dirty="0"/>
              <a:t>Digital Rights Management </a:t>
            </a:r>
          </a:p>
        </p:txBody>
      </p:sp>
    </p:spTree>
    <p:extLst>
      <p:ext uri="{BB962C8B-B14F-4D97-AF65-F5344CB8AC3E}">
        <p14:creationId xmlns:p14="http://schemas.microsoft.com/office/powerpoint/2010/main" val="3380628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dissolve">
                                      <p:cBhvr>
                                        <p:cTn id="7" dur="500"/>
                                        <p:tgtEl>
                                          <p:spTgt spid="1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6">
                                            <p:txEl>
                                              <p:pRg st="1" end="1"/>
                                            </p:txEl>
                                          </p:spTgt>
                                        </p:tgtEl>
                                        <p:attrNameLst>
                                          <p:attrName>style.visibility</p:attrName>
                                        </p:attrNameLst>
                                      </p:cBhvr>
                                      <p:to>
                                        <p:strVal val="visible"/>
                                      </p:to>
                                    </p:set>
                                    <p:animEffect transition="in" filter="dissolve">
                                      <p:cBhvr>
                                        <p:cTn id="12" dur="500"/>
                                        <p:tgtEl>
                                          <p:spTgt spid="1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6">
                                            <p:txEl>
                                              <p:pRg st="2" end="2"/>
                                            </p:txEl>
                                          </p:spTgt>
                                        </p:tgtEl>
                                        <p:attrNameLst>
                                          <p:attrName>style.visibility</p:attrName>
                                        </p:attrNameLst>
                                      </p:cBhvr>
                                      <p:to>
                                        <p:strVal val="visible"/>
                                      </p:to>
                                    </p:set>
                                    <p:animEffect transition="in" filter="dissolve">
                                      <p:cBhvr>
                                        <p:cTn id="17" dur="500"/>
                                        <p:tgtEl>
                                          <p:spTgt spid="1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6">
                                            <p:txEl>
                                              <p:pRg st="3" end="3"/>
                                            </p:txEl>
                                          </p:spTgt>
                                        </p:tgtEl>
                                        <p:attrNameLst>
                                          <p:attrName>style.visibility</p:attrName>
                                        </p:attrNameLst>
                                      </p:cBhvr>
                                      <p:to>
                                        <p:strVal val="visible"/>
                                      </p:to>
                                    </p:set>
                                    <p:animEffect transition="in" filter="dissolve">
                                      <p:cBhvr>
                                        <p:cTn id="22" dur="500"/>
                                        <p:tgtEl>
                                          <p:spTgt spid="1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16">
                                            <p:txEl>
                                              <p:pRg st="4" end="4"/>
                                            </p:txEl>
                                          </p:spTgt>
                                        </p:tgtEl>
                                        <p:attrNameLst>
                                          <p:attrName>style.visibility</p:attrName>
                                        </p:attrNameLst>
                                      </p:cBhvr>
                                      <p:to>
                                        <p:strVal val="visible"/>
                                      </p:to>
                                    </p:set>
                                    <p:animEffect transition="in" filter="dissolve">
                                      <p:cBhvr>
                                        <p:cTn id="27" dur="500"/>
                                        <p:tgtEl>
                                          <p:spTgt spid="1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E8A83EED-4759-4584-B324-DA4CDAECF85C}"/>
              </a:ext>
            </a:extLst>
          </p:cNvPr>
          <p:cNvSpPr>
            <a:spLocks noGrp="1"/>
          </p:cNvSpPr>
          <p:nvPr>
            <p:ph idx="1"/>
          </p:nvPr>
        </p:nvSpPr>
        <p:spPr/>
        <p:txBody>
          <a:bodyPr/>
          <a:lstStyle/>
          <a:p>
            <a:r>
              <a:rPr lang="en-US" dirty="0"/>
              <a:t>Non-Technical Controls </a:t>
            </a:r>
          </a:p>
        </p:txBody>
      </p:sp>
      <p:sp>
        <p:nvSpPr>
          <p:cNvPr id="16" name="Content Placeholder 15">
            <a:extLst>
              <a:ext uri="{FF2B5EF4-FFF2-40B4-BE49-F238E27FC236}">
                <a16:creationId xmlns:a16="http://schemas.microsoft.com/office/drawing/2014/main" id="{78EB7AF1-842A-44BA-B031-F2327DF8D312}"/>
              </a:ext>
            </a:extLst>
          </p:cNvPr>
          <p:cNvSpPr>
            <a:spLocks noGrp="1"/>
          </p:cNvSpPr>
          <p:nvPr>
            <p:ph idx="10"/>
          </p:nvPr>
        </p:nvSpPr>
        <p:spPr/>
        <p:txBody>
          <a:bodyPr/>
          <a:lstStyle/>
          <a:p>
            <a:r>
              <a:rPr lang="en-US" dirty="0"/>
              <a:t>Non-disclosure agreements (NDA)</a:t>
            </a:r>
          </a:p>
          <a:p>
            <a:r>
              <a:rPr lang="en-US" dirty="0"/>
              <a:t>Purpose limitation</a:t>
            </a:r>
          </a:p>
          <a:p>
            <a:r>
              <a:rPr lang="en-US" dirty="0"/>
              <a:t>Data minimization</a:t>
            </a:r>
          </a:p>
          <a:p>
            <a:r>
              <a:rPr lang="en-US" dirty="0"/>
              <a:t>Data retention standards</a:t>
            </a:r>
          </a:p>
        </p:txBody>
      </p:sp>
    </p:spTree>
    <p:extLst>
      <p:ext uri="{BB962C8B-B14F-4D97-AF65-F5344CB8AC3E}">
        <p14:creationId xmlns:p14="http://schemas.microsoft.com/office/powerpoint/2010/main" val="2673144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dissolve">
                                      <p:cBhvr>
                                        <p:cTn id="7" dur="500"/>
                                        <p:tgtEl>
                                          <p:spTgt spid="1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6">
                                            <p:txEl>
                                              <p:pRg st="1" end="1"/>
                                            </p:txEl>
                                          </p:spTgt>
                                        </p:tgtEl>
                                        <p:attrNameLst>
                                          <p:attrName>style.visibility</p:attrName>
                                        </p:attrNameLst>
                                      </p:cBhvr>
                                      <p:to>
                                        <p:strVal val="visible"/>
                                      </p:to>
                                    </p:set>
                                    <p:animEffect transition="in" filter="dissolve">
                                      <p:cBhvr>
                                        <p:cTn id="12" dur="500"/>
                                        <p:tgtEl>
                                          <p:spTgt spid="1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6">
                                            <p:txEl>
                                              <p:pRg st="2" end="2"/>
                                            </p:txEl>
                                          </p:spTgt>
                                        </p:tgtEl>
                                        <p:attrNameLst>
                                          <p:attrName>style.visibility</p:attrName>
                                        </p:attrNameLst>
                                      </p:cBhvr>
                                      <p:to>
                                        <p:strVal val="visible"/>
                                      </p:to>
                                    </p:set>
                                    <p:animEffect transition="in" filter="dissolve">
                                      <p:cBhvr>
                                        <p:cTn id="17" dur="500"/>
                                        <p:tgtEl>
                                          <p:spTgt spid="1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6">
                                            <p:txEl>
                                              <p:pRg st="3" end="3"/>
                                            </p:txEl>
                                          </p:spTgt>
                                        </p:tgtEl>
                                        <p:attrNameLst>
                                          <p:attrName>style.visibility</p:attrName>
                                        </p:attrNameLst>
                                      </p:cBhvr>
                                      <p:to>
                                        <p:strVal val="visible"/>
                                      </p:to>
                                    </p:set>
                                    <p:animEffect transition="in" filter="dissolve">
                                      <p:cBhvr>
                                        <p:cTn id="22" dur="500"/>
                                        <p:tgtEl>
                                          <p:spTgt spid="1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27747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3C346-0BC0-3240-AC12-81B85F668DF7}"/>
              </a:ext>
            </a:extLst>
          </p:cNvPr>
          <p:cNvSpPr>
            <a:spLocks noGrp="1"/>
          </p:cNvSpPr>
          <p:nvPr>
            <p:ph type="title"/>
          </p:nvPr>
        </p:nvSpPr>
        <p:spPr/>
        <p:txBody>
          <a:bodyPr/>
          <a:lstStyle/>
          <a:p>
            <a:r>
              <a:rPr lang="en-US" dirty="0"/>
              <a:t>Obscuring Data </a:t>
            </a:r>
          </a:p>
        </p:txBody>
      </p:sp>
    </p:spTree>
    <p:extLst>
      <p:ext uri="{BB962C8B-B14F-4D97-AF65-F5344CB8AC3E}">
        <p14:creationId xmlns:p14="http://schemas.microsoft.com/office/powerpoint/2010/main" val="34301347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3C346-0BC0-3240-AC12-81B85F668DF7}"/>
              </a:ext>
            </a:extLst>
          </p:cNvPr>
          <p:cNvSpPr>
            <a:spLocks noGrp="1"/>
          </p:cNvSpPr>
          <p:nvPr>
            <p:ph type="title"/>
          </p:nvPr>
        </p:nvSpPr>
        <p:spPr>
          <a:xfrm>
            <a:off x="394855" y="596034"/>
            <a:ext cx="11402290" cy="623166"/>
          </a:xfrm>
        </p:spPr>
        <p:txBody>
          <a:bodyPr/>
          <a:lstStyle/>
          <a:p>
            <a:r>
              <a:rPr lang="en-US" dirty="0"/>
              <a:t>Encryption</a:t>
            </a:r>
          </a:p>
        </p:txBody>
      </p:sp>
      <p:pic>
        <p:nvPicPr>
          <p:cNvPr id="5" name="Content Placeholder 4" descr="Safe with solid fill">
            <a:extLst>
              <a:ext uri="{FF2B5EF4-FFF2-40B4-BE49-F238E27FC236}">
                <a16:creationId xmlns:a16="http://schemas.microsoft.com/office/drawing/2014/main" id="{90937DD4-3947-CA4D-BD27-327F052394BD}"/>
              </a:ext>
            </a:extLst>
          </p:cNvPr>
          <p:cNvPicPr>
            <a:picLocks noGrp="1" noChangeAspect="1"/>
          </p:cNvPicPr>
          <p:nvPr>
            <p:ph idx="1"/>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56480" y="2014140"/>
            <a:ext cx="2829719" cy="2829719"/>
          </a:xfrm>
        </p:spPr>
      </p:pic>
      <p:pic>
        <p:nvPicPr>
          <p:cNvPr id="7" name="Graphic 6" descr="Key outline">
            <a:extLst>
              <a:ext uri="{FF2B5EF4-FFF2-40B4-BE49-F238E27FC236}">
                <a16:creationId xmlns:a16="http://schemas.microsoft.com/office/drawing/2014/main" id="{CF532594-7360-CB49-82FC-142C7980518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flipH="1">
            <a:off x="4085431" y="2790825"/>
            <a:ext cx="1276350" cy="1276350"/>
          </a:xfrm>
          <a:prstGeom prst="rect">
            <a:avLst/>
          </a:prstGeom>
        </p:spPr>
      </p:pic>
      <p:pic>
        <p:nvPicPr>
          <p:cNvPr id="9" name="Graphic 8" descr="Paper with solid fill">
            <a:extLst>
              <a:ext uri="{FF2B5EF4-FFF2-40B4-BE49-F238E27FC236}">
                <a16:creationId xmlns:a16="http://schemas.microsoft.com/office/drawing/2014/main" id="{8C1848AD-3497-0D40-BB6C-C31840600BF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268367" y="1854795"/>
            <a:ext cx="3148409" cy="3148409"/>
          </a:xfrm>
          <a:prstGeom prst="rect">
            <a:avLst/>
          </a:prstGeom>
        </p:spPr>
      </p:pic>
      <p:sp>
        <p:nvSpPr>
          <p:cNvPr id="11" name="TextBox 10">
            <a:extLst>
              <a:ext uri="{FF2B5EF4-FFF2-40B4-BE49-F238E27FC236}">
                <a16:creationId xmlns:a16="http://schemas.microsoft.com/office/drawing/2014/main" id="{1A4200FE-E0B6-BE4D-A627-9C27082745F6}"/>
              </a:ext>
            </a:extLst>
          </p:cNvPr>
          <p:cNvSpPr txBox="1"/>
          <p:nvPr/>
        </p:nvSpPr>
        <p:spPr>
          <a:xfrm>
            <a:off x="11315700" y="1733550"/>
            <a:ext cx="4594784" cy="2031325"/>
          </a:xfrm>
          <a:prstGeom prst="rect">
            <a:avLst/>
          </a:prstGeom>
          <a:noFill/>
        </p:spPr>
        <p:txBody>
          <a:bodyPr wrap="none" rtlCol="0">
            <a:spAutoFit/>
          </a:bodyPr>
          <a:lstStyle/>
          <a:p>
            <a:r>
              <a:rPr lang="en-US" dirty="0"/>
              <a:t>Have the key try to open the safe and then </a:t>
            </a:r>
          </a:p>
          <a:p>
            <a:r>
              <a:rPr lang="en-US" dirty="0"/>
              <a:t>Bounce off. When talking about changing text </a:t>
            </a:r>
          </a:p>
          <a:p>
            <a:r>
              <a:rPr lang="en-US" dirty="0"/>
              <a:t>To ciphertext, show a regular series of words </a:t>
            </a:r>
          </a:p>
          <a:p>
            <a:r>
              <a:rPr lang="en-US" dirty="0"/>
              <a:t>On the paper and then have them swirl around</a:t>
            </a:r>
          </a:p>
          <a:p>
            <a:r>
              <a:rPr lang="en-US" dirty="0"/>
              <a:t>In a colorful pattern and then end up with a </a:t>
            </a:r>
          </a:p>
          <a:p>
            <a:r>
              <a:rPr lang="en-US" dirty="0"/>
              <a:t>Bunch of random characters that don’t make </a:t>
            </a:r>
          </a:p>
          <a:p>
            <a:r>
              <a:rPr lang="en-US" dirty="0"/>
              <a:t>Any sense. </a:t>
            </a:r>
          </a:p>
        </p:txBody>
      </p:sp>
    </p:spTree>
    <p:extLst>
      <p:ext uri="{BB962C8B-B14F-4D97-AF65-F5344CB8AC3E}">
        <p14:creationId xmlns:p14="http://schemas.microsoft.com/office/powerpoint/2010/main" val="5610455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3C346-0BC0-3240-AC12-81B85F668DF7}"/>
              </a:ext>
            </a:extLst>
          </p:cNvPr>
          <p:cNvSpPr>
            <a:spLocks noGrp="1"/>
          </p:cNvSpPr>
          <p:nvPr>
            <p:ph type="title"/>
          </p:nvPr>
        </p:nvSpPr>
        <p:spPr/>
        <p:txBody>
          <a:bodyPr/>
          <a:lstStyle/>
          <a:p>
            <a:r>
              <a:rPr lang="en-US" dirty="0"/>
              <a:t>Data Masking</a:t>
            </a:r>
          </a:p>
        </p:txBody>
      </p:sp>
      <p:pic>
        <p:nvPicPr>
          <p:cNvPr id="5" name="Content Placeholder 4" descr="Party mask outline">
            <a:extLst>
              <a:ext uri="{FF2B5EF4-FFF2-40B4-BE49-F238E27FC236}">
                <a16:creationId xmlns:a16="http://schemas.microsoft.com/office/drawing/2014/main" id="{A01DF0B8-AADC-3D41-B390-D6A7E89307A8}"/>
              </a:ext>
            </a:extLst>
          </p:cNvPr>
          <p:cNvPicPr>
            <a:picLocks noGrp="1" noChangeAspect="1"/>
          </p:cNvPicPr>
          <p:nvPr>
            <p:ph idx="1"/>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33450" y="932699"/>
            <a:ext cx="3380581" cy="3380581"/>
          </a:xfrm>
        </p:spPr>
      </p:pic>
      <p:sp>
        <p:nvSpPr>
          <p:cNvPr id="6" name="TextBox 5">
            <a:extLst>
              <a:ext uri="{FF2B5EF4-FFF2-40B4-BE49-F238E27FC236}">
                <a16:creationId xmlns:a16="http://schemas.microsoft.com/office/drawing/2014/main" id="{B7091464-AE2F-FD4F-AA22-B1DB36526AC0}"/>
              </a:ext>
            </a:extLst>
          </p:cNvPr>
          <p:cNvSpPr txBox="1"/>
          <p:nvPr/>
        </p:nvSpPr>
        <p:spPr>
          <a:xfrm>
            <a:off x="933450" y="4364519"/>
            <a:ext cx="3380581" cy="1323439"/>
          </a:xfrm>
          <a:prstGeom prst="rect">
            <a:avLst/>
          </a:prstGeom>
          <a:noFill/>
        </p:spPr>
        <p:txBody>
          <a:bodyPr wrap="square" rtlCol="0">
            <a:spAutoFit/>
          </a:bodyPr>
          <a:lstStyle/>
          <a:p>
            <a:r>
              <a:rPr lang="en-US" sz="4000" dirty="0"/>
              <a:t>This is a secure message. </a:t>
            </a:r>
          </a:p>
        </p:txBody>
      </p:sp>
      <p:sp>
        <p:nvSpPr>
          <p:cNvPr id="7" name="TextBox 6">
            <a:extLst>
              <a:ext uri="{FF2B5EF4-FFF2-40B4-BE49-F238E27FC236}">
                <a16:creationId xmlns:a16="http://schemas.microsoft.com/office/drawing/2014/main" id="{0E40155F-1D78-6B45-8180-D5DBDD102D88}"/>
              </a:ext>
            </a:extLst>
          </p:cNvPr>
          <p:cNvSpPr txBox="1"/>
          <p:nvPr/>
        </p:nvSpPr>
        <p:spPr>
          <a:xfrm>
            <a:off x="11601450" y="1676400"/>
            <a:ext cx="4733412" cy="1200329"/>
          </a:xfrm>
          <a:prstGeom prst="rect">
            <a:avLst/>
          </a:prstGeom>
          <a:noFill/>
        </p:spPr>
        <p:txBody>
          <a:bodyPr wrap="none" rtlCol="0">
            <a:spAutoFit/>
          </a:bodyPr>
          <a:lstStyle/>
          <a:p>
            <a:r>
              <a:rPr lang="en-US" dirty="0"/>
              <a:t>On “hide date” have the mask </a:t>
            </a:r>
          </a:p>
          <a:p>
            <a:r>
              <a:rPr lang="en-US" dirty="0"/>
              <a:t>Fly over the secure message, hiding it from view.</a:t>
            </a:r>
          </a:p>
          <a:p>
            <a:r>
              <a:rPr lang="en-US" dirty="0"/>
              <a:t>When talking about dynamic data, have the car </a:t>
            </a:r>
          </a:p>
          <a:p>
            <a:r>
              <a:rPr lang="en-US" dirty="0"/>
              <a:t>Race off the screen.  </a:t>
            </a:r>
          </a:p>
        </p:txBody>
      </p:sp>
      <p:pic>
        <p:nvPicPr>
          <p:cNvPr id="9" name="Graphic 8" descr="Mountains outline">
            <a:extLst>
              <a:ext uri="{FF2B5EF4-FFF2-40B4-BE49-F238E27FC236}">
                <a16:creationId xmlns:a16="http://schemas.microsoft.com/office/drawing/2014/main" id="{A293741F-537F-9045-9AA7-19D14634B1F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609520" y="632441"/>
            <a:ext cx="3101359" cy="3101359"/>
          </a:xfrm>
          <a:prstGeom prst="rect">
            <a:avLst/>
          </a:prstGeom>
        </p:spPr>
      </p:pic>
      <p:sp>
        <p:nvSpPr>
          <p:cNvPr id="10" name="TextBox 9">
            <a:extLst>
              <a:ext uri="{FF2B5EF4-FFF2-40B4-BE49-F238E27FC236}">
                <a16:creationId xmlns:a16="http://schemas.microsoft.com/office/drawing/2014/main" id="{B22A2D92-E81E-6A4C-BF86-1028722CDBE0}"/>
              </a:ext>
            </a:extLst>
          </p:cNvPr>
          <p:cNvSpPr txBox="1"/>
          <p:nvPr/>
        </p:nvSpPr>
        <p:spPr>
          <a:xfrm>
            <a:off x="7162800" y="404783"/>
            <a:ext cx="1578381" cy="769441"/>
          </a:xfrm>
          <a:prstGeom prst="rect">
            <a:avLst/>
          </a:prstGeom>
          <a:noFill/>
        </p:spPr>
        <p:txBody>
          <a:bodyPr wrap="none" rtlCol="0">
            <a:spAutoFit/>
          </a:bodyPr>
          <a:lstStyle/>
          <a:p>
            <a:r>
              <a:rPr lang="en-US" sz="4400" dirty="0"/>
              <a:t>Static </a:t>
            </a:r>
            <a:endParaRPr lang="en-US" dirty="0"/>
          </a:p>
        </p:txBody>
      </p:sp>
      <p:pic>
        <p:nvPicPr>
          <p:cNvPr id="14" name="Graphic 13" descr="Convertible outline">
            <a:extLst>
              <a:ext uri="{FF2B5EF4-FFF2-40B4-BE49-F238E27FC236}">
                <a16:creationId xmlns:a16="http://schemas.microsoft.com/office/drawing/2014/main" id="{4946B6CD-C8CB-8543-A9A0-087A9EA07DD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609520" y="3475558"/>
            <a:ext cx="3101359" cy="3101359"/>
          </a:xfrm>
          <a:prstGeom prst="rect">
            <a:avLst/>
          </a:prstGeom>
        </p:spPr>
      </p:pic>
      <p:sp>
        <p:nvSpPr>
          <p:cNvPr id="15" name="Rectangle 14">
            <a:extLst>
              <a:ext uri="{FF2B5EF4-FFF2-40B4-BE49-F238E27FC236}">
                <a16:creationId xmlns:a16="http://schemas.microsoft.com/office/drawing/2014/main" id="{D82C7685-820E-4E45-AB99-241F8D4EBE24}"/>
              </a:ext>
            </a:extLst>
          </p:cNvPr>
          <p:cNvSpPr/>
          <p:nvPr/>
        </p:nvSpPr>
        <p:spPr>
          <a:xfrm>
            <a:off x="7106865" y="3547291"/>
            <a:ext cx="2106667" cy="707886"/>
          </a:xfrm>
          <a:prstGeom prst="rect">
            <a:avLst/>
          </a:prstGeom>
        </p:spPr>
        <p:txBody>
          <a:bodyPr wrap="none">
            <a:spAutoFit/>
          </a:bodyPr>
          <a:lstStyle/>
          <a:p>
            <a:r>
              <a:rPr lang="en-US" sz="4000" dirty="0"/>
              <a:t>Dynamic </a:t>
            </a:r>
          </a:p>
        </p:txBody>
      </p:sp>
    </p:spTree>
    <p:extLst>
      <p:ext uri="{BB962C8B-B14F-4D97-AF65-F5344CB8AC3E}">
        <p14:creationId xmlns:p14="http://schemas.microsoft.com/office/powerpoint/2010/main" val="150641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par>
                                <p:cTn id="8" presetID="9"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dissolv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dissolve">
                                      <p:cBhvr>
                                        <p:cTn id="15" dur="500"/>
                                        <p:tgtEl>
                                          <p:spTgt spid="15"/>
                                        </p:tgtEl>
                                      </p:cBhvr>
                                    </p:animEffect>
                                  </p:childTnLst>
                                </p:cTn>
                              </p:par>
                              <p:par>
                                <p:cTn id="16" presetID="9" presetClass="entr" presetSubtype="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dissolve">
                                      <p:cBhvr>
                                        <p:cTn id="1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3C346-0BC0-3240-AC12-81B85F668DF7}"/>
              </a:ext>
            </a:extLst>
          </p:cNvPr>
          <p:cNvSpPr>
            <a:spLocks noGrp="1"/>
          </p:cNvSpPr>
          <p:nvPr>
            <p:ph type="title"/>
          </p:nvPr>
        </p:nvSpPr>
        <p:spPr/>
        <p:txBody>
          <a:bodyPr/>
          <a:lstStyle/>
          <a:p>
            <a:r>
              <a:rPr lang="en-US" dirty="0"/>
              <a:t>Data De-Identification</a:t>
            </a:r>
          </a:p>
        </p:txBody>
      </p:sp>
      <p:sp>
        <p:nvSpPr>
          <p:cNvPr id="5" name="TextBox 4">
            <a:extLst>
              <a:ext uri="{FF2B5EF4-FFF2-40B4-BE49-F238E27FC236}">
                <a16:creationId xmlns:a16="http://schemas.microsoft.com/office/drawing/2014/main" id="{2E558A4D-30E1-894E-A993-8B74B36D8E59}"/>
              </a:ext>
            </a:extLst>
          </p:cNvPr>
          <p:cNvSpPr txBox="1"/>
          <p:nvPr/>
        </p:nvSpPr>
        <p:spPr>
          <a:xfrm>
            <a:off x="3657600" y="1619250"/>
            <a:ext cx="7391400" cy="3170099"/>
          </a:xfrm>
          <a:prstGeom prst="rect">
            <a:avLst/>
          </a:prstGeom>
          <a:noFill/>
        </p:spPr>
        <p:txBody>
          <a:bodyPr wrap="square" rtlCol="0">
            <a:spAutoFit/>
          </a:bodyPr>
          <a:lstStyle/>
          <a:p>
            <a:r>
              <a:rPr lang="en-US" sz="4000" dirty="0"/>
              <a:t>Record 1: Bob Smith		10.5</a:t>
            </a:r>
          </a:p>
          <a:p>
            <a:r>
              <a:rPr lang="en-US" sz="4000" dirty="0"/>
              <a:t>Record 2: Jenny Kay		11.2</a:t>
            </a:r>
          </a:p>
          <a:p>
            <a:r>
              <a:rPr lang="en-US" sz="4000" dirty="0"/>
              <a:t>Record 3: Will Fox		22.4</a:t>
            </a:r>
          </a:p>
          <a:p>
            <a:r>
              <a:rPr lang="en-US" sz="4000" dirty="0"/>
              <a:t>Record 4: Ben Harmon	14.3</a:t>
            </a:r>
          </a:p>
          <a:p>
            <a:r>
              <a:rPr lang="en-US" sz="4000" dirty="0"/>
              <a:t>Record 5: Sue Stern		24.2</a:t>
            </a:r>
          </a:p>
        </p:txBody>
      </p:sp>
      <p:pic>
        <p:nvPicPr>
          <p:cNvPr id="7" name="Graphic 6" descr="Checkbox Crossed with solid fill">
            <a:extLst>
              <a:ext uri="{FF2B5EF4-FFF2-40B4-BE49-F238E27FC236}">
                <a16:creationId xmlns:a16="http://schemas.microsoft.com/office/drawing/2014/main" id="{E4195C1D-8AF4-6641-8F56-443B92E8999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81000" y="1619250"/>
            <a:ext cx="2971800" cy="2971800"/>
          </a:xfrm>
          <a:prstGeom prst="rect">
            <a:avLst/>
          </a:prstGeom>
        </p:spPr>
      </p:pic>
      <p:sp>
        <p:nvSpPr>
          <p:cNvPr id="9" name="TextBox 8">
            <a:extLst>
              <a:ext uri="{FF2B5EF4-FFF2-40B4-BE49-F238E27FC236}">
                <a16:creationId xmlns:a16="http://schemas.microsoft.com/office/drawing/2014/main" id="{6C2AAD99-4C6B-C349-A846-2FC282112988}"/>
              </a:ext>
            </a:extLst>
          </p:cNvPr>
          <p:cNvSpPr txBox="1"/>
          <p:nvPr/>
        </p:nvSpPr>
        <p:spPr>
          <a:xfrm>
            <a:off x="11049000" y="1884402"/>
            <a:ext cx="4405117" cy="923330"/>
          </a:xfrm>
          <a:prstGeom prst="rect">
            <a:avLst/>
          </a:prstGeom>
          <a:noFill/>
        </p:spPr>
        <p:txBody>
          <a:bodyPr wrap="none" rtlCol="0">
            <a:spAutoFit/>
          </a:bodyPr>
          <a:lstStyle/>
          <a:p>
            <a:r>
              <a:rPr lang="en-US" dirty="0"/>
              <a:t>On “you first remove” move the red X over</a:t>
            </a:r>
          </a:p>
          <a:p>
            <a:r>
              <a:rPr lang="en-US" dirty="0"/>
              <a:t>The names of the people, while still showing </a:t>
            </a:r>
          </a:p>
          <a:p>
            <a:r>
              <a:rPr lang="en-US" dirty="0"/>
              <a:t>The number values. </a:t>
            </a:r>
          </a:p>
        </p:txBody>
      </p:sp>
    </p:spTree>
    <p:extLst>
      <p:ext uri="{BB962C8B-B14F-4D97-AF65-F5344CB8AC3E}">
        <p14:creationId xmlns:p14="http://schemas.microsoft.com/office/powerpoint/2010/main" val="25590292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3C346-0BC0-3240-AC12-81B85F668DF7}"/>
              </a:ext>
            </a:extLst>
          </p:cNvPr>
          <p:cNvSpPr>
            <a:spLocks noGrp="1"/>
          </p:cNvSpPr>
          <p:nvPr>
            <p:ph type="title"/>
          </p:nvPr>
        </p:nvSpPr>
        <p:spPr/>
        <p:txBody>
          <a:bodyPr/>
          <a:lstStyle/>
          <a:p>
            <a:r>
              <a:rPr lang="en-US" dirty="0"/>
              <a:t>Tokenization</a:t>
            </a:r>
          </a:p>
        </p:txBody>
      </p:sp>
      <p:pic>
        <p:nvPicPr>
          <p:cNvPr id="5" name="Graphic 4" descr="Credit card outline">
            <a:extLst>
              <a:ext uri="{FF2B5EF4-FFF2-40B4-BE49-F238E27FC236}">
                <a16:creationId xmlns:a16="http://schemas.microsoft.com/office/drawing/2014/main" id="{AE5FF6C2-69E7-FD43-9189-412B6A8BBAF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5300" y="2381250"/>
            <a:ext cx="2095500" cy="2095500"/>
          </a:xfrm>
          <a:prstGeom prst="rect">
            <a:avLst/>
          </a:prstGeom>
        </p:spPr>
      </p:pic>
      <p:pic>
        <p:nvPicPr>
          <p:cNvPr id="7" name="Graphic 6" descr="Computer with solid fill">
            <a:extLst>
              <a:ext uri="{FF2B5EF4-FFF2-40B4-BE49-F238E27FC236}">
                <a16:creationId xmlns:a16="http://schemas.microsoft.com/office/drawing/2014/main" id="{5359E272-7488-EF48-B7BD-E1CFFAF8166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419600" y="1905000"/>
            <a:ext cx="3352800" cy="3352800"/>
          </a:xfrm>
          <a:prstGeom prst="rect">
            <a:avLst/>
          </a:prstGeom>
        </p:spPr>
      </p:pic>
      <p:pic>
        <p:nvPicPr>
          <p:cNvPr id="9" name="Graphic 8" descr="Safe with solid fill">
            <a:extLst>
              <a:ext uri="{FF2B5EF4-FFF2-40B4-BE49-F238E27FC236}">
                <a16:creationId xmlns:a16="http://schemas.microsoft.com/office/drawing/2014/main" id="{11B19018-0EDA-A44B-B283-2EFDDAEC3A5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601200" y="2575791"/>
            <a:ext cx="2038350" cy="2038350"/>
          </a:xfrm>
          <a:prstGeom prst="rect">
            <a:avLst/>
          </a:prstGeom>
        </p:spPr>
      </p:pic>
      <p:sp>
        <p:nvSpPr>
          <p:cNvPr id="10" name="TextBox 9">
            <a:extLst>
              <a:ext uri="{FF2B5EF4-FFF2-40B4-BE49-F238E27FC236}">
                <a16:creationId xmlns:a16="http://schemas.microsoft.com/office/drawing/2014/main" id="{E4C174E5-8E88-774F-A865-27423A813DD1}"/>
              </a:ext>
            </a:extLst>
          </p:cNvPr>
          <p:cNvSpPr txBox="1"/>
          <p:nvPr/>
        </p:nvSpPr>
        <p:spPr>
          <a:xfrm>
            <a:off x="9163050" y="1242934"/>
            <a:ext cx="8938281" cy="923330"/>
          </a:xfrm>
          <a:prstGeom prst="rect">
            <a:avLst/>
          </a:prstGeom>
          <a:noFill/>
        </p:spPr>
        <p:txBody>
          <a:bodyPr wrap="none" rtlCol="0">
            <a:spAutoFit/>
          </a:bodyPr>
          <a:lstStyle/>
          <a:p>
            <a:r>
              <a:rPr lang="en-US" dirty="0"/>
              <a:t>On “When data is being sent” show a credit card number being sent to the middle computer. </a:t>
            </a:r>
          </a:p>
          <a:p>
            <a:r>
              <a:rPr lang="en-US" dirty="0"/>
              <a:t>Then on “tokenizer” show the data change to another random number of the same length. </a:t>
            </a:r>
          </a:p>
          <a:p>
            <a:r>
              <a:rPr lang="en-US" dirty="0"/>
              <a:t>Then on “The token is sent” show the new number flying over to the safe. </a:t>
            </a:r>
          </a:p>
        </p:txBody>
      </p:sp>
    </p:spTree>
    <p:extLst>
      <p:ext uri="{BB962C8B-B14F-4D97-AF65-F5344CB8AC3E}">
        <p14:creationId xmlns:p14="http://schemas.microsoft.com/office/powerpoint/2010/main" val="23420824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3C346-0BC0-3240-AC12-81B85F668DF7}"/>
              </a:ext>
            </a:extLst>
          </p:cNvPr>
          <p:cNvSpPr>
            <a:spLocks noGrp="1"/>
          </p:cNvSpPr>
          <p:nvPr>
            <p:ph type="title"/>
          </p:nvPr>
        </p:nvSpPr>
        <p:spPr/>
        <p:txBody>
          <a:bodyPr/>
          <a:lstStyle/>
          <a:p>
            <a:r>
              <a:rPr lang="en-US" dirty="0"/>
              <a:t>Data Loss Prevention</a:t>
            </a:r>
          </a:p>
        </p:txBody>
      </p:sp>
      <p:pic>
        <p:nvPicPr>
          <p:cNvPr id="5" name="Content Placeholder 4" descr="Group of men outline">
            <a:extLst>
              <a:ext uri="{FF2B5EF4-FFF2-40B4-BE49-F238E27FC236}">
                <a16:creationId xmlns:a16="http://schemas.microsoft.com/office/drawing/2014/main" id="{97E303CB-5631-9146-A1CA-B2F4E4065C93}"/>
              </a:ext>
            </a:extLst>
          </p:cNvPr>
          <p:cNvPicPr>
            <a:picLocks noGrp="1" noChangeAspect="1"/>
          </p:cNvPicPr>
          <p:nvPr>
            <p:ph idx="1"/>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343150" y="2434034"/>
            <a:ext cx="3323431" cy="3323431"/>
          </a:xfrm>
        </p:spPr>
      </p:pic>
      <p:pic>
        <p:nvPicPr>
          <p:cNvPr id="7" name="Graphic 6" descr="Flag with solid fill">
            <a:extLst>
              <a:ext uri="{FF2B5EF4-FFF2-40B4-BE49-F238E27FC236}">
                <a16:creationId xmlns:a16="http://schemas.microsoft.com/office/drawing/2014/main" id="{92A62712-AA89-D04F-8190-7F522B3DE4F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16744" y="1512094"/>
            <a:ext cx="2583656" cy="2583656"/>
          </a:xfrm>
          <a:prstGeom prst="rect">
            <a:avLst/>
          </a:prstGeom>
        </p:spPr>
      </p:pic>
      <p:pic>
        <p:nvPicPr>
          <p:cNvPr id="9" name="Graphic 8" descr="Confused person with solid fill">
            <a:extLst>
              <a:ext uri="{FF2B5EF4-FFF2-40B4-BE49-F238E27FC236}">
                <a16:creationId xmlns:a16="http://schemas.microsoft.com/office/drawing/2014/main" id="{2BA60200-CDD3-8B4D-9910-8C22C2E61B4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272734" y="2807692"/>
            <a:ext cx="2576116" cy="2576116"/>
          </a:xfrm>
          <a:prstGeom prst="rect">
            <a:avLst/>
          </a:prstGeom>
        </p:spPr>
      </p:pic>
      <p:sp>
        <p:nvSpPr>
          <p:cNvPr id="10" name="TextBox 9">
            <a:extLst>
              <a:ext uri="{FF2B5EF4-FFF2-40B4-BE49-F238E27FC236}">
                <a16:creationId xmlns:a16="http://schemas.microsoft.com/office/drawing/2014/main" id="{6BEEA580-7466-824D-928B-952A9CB31021}"/>
              </a:ext>
            </a:extLst>
          </p:cNvPr>
          <p:cNvSpPr txBox="1"/>
          <p:nvPr/>
        </p:nvSpPr>
        <p:spPr>
          <a:xfrm>
            <a:off x="1695450" y="5848350"/>
            <a:ext cx="10266400" cy="369332"/>
          </a:xfrm>
          <a:prstGeom prst="rect">
            <a:avLst/>
          </a:prstGeom>
          <a:noFill/>
        </p:spPr>
        <p:txBody>
          <a:bodyPr wrap="none" rtlCol="0">
            <a:spAutoFit/>
          </a:bodyPr>
          <a:lstStyle/>
          <a:p>
            <a:r>
              <a:rPr lang="en-US" dirty="0"/>
              <a:t>On “They aren’t going…” have the person on the right move toward the guards and then have to turn back. </a:t>
            </a:r>
          </a:p>
        </p:txBody>
      </p:sp>
    </p:spTree>
    <p:extLst>
      <p:ext uri="{BB962C8B-B14F-4D97-AF65-F5344CB8AC3E}">
        <p14:creationId xmlns:p14="http://schemas.microsoft.com/office/powerpoint/2010/main" val="28766751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3C346-0BC0-3240-AC12-81B85F668DF7}"/>
              </a:ext>
            </a:extLst>
          </p:cNvPr>
          <p:cNvSpPr>
            <a:spLocks noGrp="1"/>
          </p:cNvSpPr>
          <p:nvPr>
            <p:ph type="title"/>
          </p:nvPr>
        </p:nvSpPr>
        <p:spPr/>
        <p:txBody>
          <a:bodyPr/>
          <a:lstStyle/>
          <a:p>
            <a:r>
              <a:rPr lang="en-US" dirty="0"/>
              <a:t>Digital Rights Management</a:t>
            </a:r>
          </a:p>
        </p:txBody>
      </p:sp>
      <p:pic>
        <p:nvPicPr>
          <p:cNvPr id="5" name="Graphic 4" descr="Optical disc with solid fill">
            <a:extLst>
              <a:ext uri="{FF2B5EF4-FFF2-40B4-BE49-F238E27FC236}">
                <a16:creationId xmlns:a16="http://schemas.microsoft.com/office/drawing/2014/main" id="{981B44F4-F8A9-A540-93E9-B1EFB255101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43050" y="2743200"/>
            <a:ext cx="1847850" cy="1847850"/>
          </a:xfrm>
          <a:prstGeom prst="rect">
            <a:avLst/>
          </a:prstGeom>
        </p:spPr>
      </p:pic>
      <p:pic>
        <p:nvPicPr>
          <p:cNvPr id="6" name="Graphic 5" descr="Optical disc with solid fill">
            <a:extLst>
              <a:ext uri="{FF2B5EF4-FFF2-40B4-BE49-F238E27FC236}">
                <a16:creationId xmlns:a16="http://schemas.microsoft.com/office/drawing/2014/main" id="{DC9CF64C-C8A2-CE42-9B72-8AC59D1D103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953252" y="1266825"/>
            <a:ext cx="1847850" cy="1847850"/>
          </a:xfrm>
          <a:prstGeom prst="rect">
            <a:avLst/>
          </a:prstGeom>
        </p:spPr>
      </p:pic>
      <p:pic>
        <p:nvPicPr>
          <p:cNvPr id="7" name="Graphic 6" descr="Optical disc with solid fill">
            <a:extLst>
              <a:ext uri="{FF2B5EF4-FFF2-40B4-BE49-F238E27FC236}">
                <a16:creationId xmlns:a16="http://schemas.microsoft.com/office/drawing/2014/main" id="{EC164184-9B7A-7F4F-B74C-82EF162C658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953252" y="3114675"/>
            <a:ext cx="1847850" cy="1847850"/>
          </a:xfrm>
          <a:prstGeom prst="rect">
            <a:avLst/>
          </a:prstGeom>
        </p:spPr>
      </p:pic>
      <p:pic>
        <p:nvPicPr>
          <p:cNvPr id="8" name="Graphic 7" descr="Optical disc with solid fill">
            <a:extLst>
              <a:ext uri="{FF2B5EF4-FFF2-40B4-BE49-F238E27FC236}">
                <a16:creationId xmlns:a16="http://schemas.microsoft.com/office/drawing/2014/main" id="{1F02C5FA-1050-6D43-907D-589F9DF4B8D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924677" y="4800600"/>
            <a:ext cx="1847850" cy="1847850"/>
          </a:xfrm>
          <a:prstGeom prst="rect">
            <a:avLst/>
          </a:prstGeom>
        </p:spPr>
      </p:pic>
      <p:pic>
        <p:nvPicPr>
          <p:cNvPr id="11" name="Graphic 10" descr="Shield Cross outline">
            <a:extLst>
              <a:ext uri="{FF2B5EF4-FFF2-40B4-BE49-F238E27FC236}">
                <a16:creationId xmlns:a16="http://schemas.microsoft.com/office/drawing/2014/main" id="{AD72FA56-2257-6446-89F7-2764292D7D5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805239" y="2328862"/>
            <a:ext cx="2676525" cy="2676525"/>
          </a:xfrm>
          <a:prstGeom prst="rect">
            <a:avLst/>
          </a:prstGeom>
        </p:spPr>
      </p:pic>
      <p:sp>
        <p:nvSpPr>
          <p:cNvPr id="13" name="TextBox 12">
            <a:extLst>
              <a:ext uri="{FF2B5EF4-FFF2-40B4-BE49-F238E27FC236}">
                <a16:creationId xmlns:a16="http://schemas.microsoft.com/office/drawing/2014/main" id="{EF7414E0-4922-7048-9902-BB015D46CF38}"/>
              </a:ext>
            </a:extLst>
          </p:cNvPr>
          <p:cNvSpPr txBox="1"/>
          <p:nvPr/>
        </p:nvSpPr>
        <p:spPr>
          <a:xfrm>
            <a:off x="11029950" y="1713945"/>
            <a:ext cx="5505738" cy="1200329"/>
          </a:xfrm>
          <a:prstGeom prst="rect">
            <a:avLst/>
          </a:prstGeom>
          <a:noFill/>
        </p:spPr>
        <p:txBody>
          <a:bodyPr wrap="none" rtlCol="0">
            <a:spAutoFit/>
          </a:bodyPr>
          <a:lstStyle/>
          <a:p>
            <a:r>
              <a:rPr lang="en-US" dirty="0"/>
              <a:t>Start with one CD and then on “Digital piracy” show </a:t>
            </a:r>
          </a:p>
          <a:p>
            <a:r>
              <a:rPr lang="en-US" dirty="0"/>
              <a:t>The CDs multiplying into a row of identical CDs. Then </a:t>
            </a:r>
          </a:p>
          <a:p>
            <a:r>
              <a:rPr lang="en-US" dirty="0"/>
              <a:t>On “Digital rights management”, put the shield between </a:t>
            </a:r>
          </a:p>
          <a:p>
            <a:r>
              <a:rPr lang="en-US" dirty="0"/>
              <a:t>The two.</a:t>
            </a:r>
          </a:p>
        </p:txBody>
      </p:sp>
    </p:spTree>
    <p:extLst>
      <p:ext uri="{BB962C8B-B14F-4D97-AF65-F5344CB8AC3E}">
        <p14:creationId xmlns:p14="http://schemas.microsoft.com/office/powerpoint/2010/main" val="2746644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par>
                                <p:cTn id="13" presetID="9"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dissolve">
                                      <p:cBhvr>
                                        <p:cTn id="15" dur="500"/>
                                        <p:tgtEl>
                                          <p:spTgt spid="7"/>
                                        </p:tgtEl>
                                      </p:cBhvr>
                                    </p:animEffect>
                                  </p:childTnLst>
                                </p:cTn>
                              </p:par>
                              <p:par>
                                <p:cTn id="16" presetID="9" presetClass="entr" presetSubtype="0"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dissolv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dissolve">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45751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3C346-0BC0-3240-AC12-81B85F668DF7}"/>
              </a:ext>
            </a:extLst>
          </p:cNvPr>
          <p:cNvSpPr>
            <a:spLocks noGrp="1"/>
          </p:cNvSpPr>
          <p:nvPr>
            <p:ph type="title"/>
          </p:nvPr>
        </p:nvSpPr>
        <p:spPr/>
        <p:txBody>
          <a:bodyPr/>
          <a:lstStyle/>
          <a:p>
            <a:r>
              <a:rPr lang="en-US" dirty="0"/>
              <a:t>Non-Disclosure Agreements </a:t>
            </a:r>
          </a:p>
        </p:txBody>
      </p:sp>
      <p:pic>
        <p:nvPicPr>
          <p:cNvPr id="5" name="Graphic 4" descr="Woman with solid fill">
            <a:extLst>
              <a:ext uri="{FF2B5EF4-FFF2-40B4-BE49-F238E27FC236}">
                <a16:creationId xmlns:a16="http://schemas.microsoft.com/office/drawing/2014/main" id="{F1E3ED83-DF59-294A-9715-332CC6D8E03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5400" y="3148734"/>
            <a:ext cx="3067050" cy="3067050"/>
          </a:xfrm>
          <a:prstGeom prst="rect">
            <a:avLst/>
          </a:prstGeom>
        </p:spPr>
      </p:pic>
      <p:pic>
        <p:nvPicPr>
          <p:cNvPr id="7" name="Graphic 6" descr="Man with solid fill">
            <a:extLst>
              <a:ext uri="{FF2B5EF4-FFF2-40B4-BE49-F238E27FC236}">
                <a16:creationId xmlns:a16="http://schemas.microsoft.com/office/drawing/2014/main" id="{719B3DDB-5110-9241-AA70-A7C0E6D401B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662179" y="3148734"/>
            <a:ext cx="3067050" cy="3067050"/>
          </a:xfrm>
          <a:prstGeom prst="rect">
            <a:avLst/>
          </a:prstGeom>
        </p:spPr>
      </p:pic>
      <p:pic>
        <p:nvPicPr>
          <p:cNvPr id="9" name="Graphic 8" descr="Thought bubble outline">
            <a:extLst>
              <a:ext uri="{FF2B5EF4-FFF2-40B4-BE49-F238E27FC236}">
                <a16:creationId xmlns:a16="http://schemas.microsoft.com/office/drawing/2014/main" id="{C8FDC09F-AE35-CC46-B9A6-D01CCAE8AE1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028950" y="995333"/>
            <a:ext cx="3067050" cy="3067050"/>
          </a:xfrm>
          <a:prstGeom prst="rect">
            <a:avLst/>
          </a:prstGeom>
        </p:spPr>
      </p:pic>
      <p:pic>
        <p:nvPicPr>
          <p:cNvPr id="10" name="Graphic 9" descr="Thought bubble outline">
            <a:extLst>
              <a:ext uri="{FF2B5EF4-FFF2-40B4-BE49-F238E27FC236}">
                <a16:creationId xmlns:a16="http://schemas.microsoft.com/office/drawing/2014/main" id="{6CAFFF70-EC16-AD45-9B5E-A2B28248F65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829550" y="1027949"/>
            <a:ext cx="3067050" cy="3067050"/>
          </a:xfrm>
          <a:prstGeom prst="rect">
            <a:avLst/>
          </a:prstGeom>
        </p:spPr>
      </p:pic>
      <p:sp>
        <p:nvSpPr>
          <p:cNvPr id="11" name="TextBox 10">
            <a:extLst>
              <a:ext uri="{FF2B5EF4-FFF2-40B4-BE49-F238E27FC236}">
                <a16:creationId xmlns:a16="http://schemas.microsoft.com/office/drawing/2014/main" id="{A092E375-E522-5547-A84A-D4F0D1190C11}"/>
              </a:ext>
            </a:extLst>
          </p:cNvPr>
          <p:cNvSpPr txBox="1"/>
          <p:nvPr/>
        </p:nvSpPr>
        <p:spPr>
          <a:xfrm>
            <a:off x="3657866" y="1919983"/>
            <a:ext cx="1812035" cy="461665"/>
          </a:xfrm>
          <a:prstGeom prst="rect">
            <a:avLst/>
          </a:prstGeom>
          <a:noFill/>
        </p:spPr>
        <p:txBody>
          <a:bodyPr wrap="none" rtlCol="0">
            <a:spAutoFit/>
          </a:bodyPr>
          <a:lstStyle/>
          <a:p>
            <a:r>
              <a:rPr lang="en-US" sz="2400" dirty="0"/>
              <a:t>Sign an NDA!</a:t>
            </a:r>
          </a:p>
        </p:txBody>
      </p:sp>
      <p:sp>
        <p:nvSpPr>
          <p:cNvPr id="12" name="TextBox 11">
            <a:extLst>
              <a:ext uri="{FF2B5EF4-FFF2-40B4-BE49-F238E27FC236}">
                <a16:creationId xmlns:a16="http://schemas.microsoft.com/office/drawing/2014/main" id="{4BF31DBD-B0FC-C94A-B80A-F297F08B807F}"/>
              </a:ext>
            </a:extLst>
          </p:cNvPr>
          <p:cNvSpPr txBox="1"/>
          <p:nvPr/>
        </p:nvSpPr>
        <p:spPr>
          <a:xfrm>
            <a:off x="8552949" y="1730477"/>
            <a:ext cx="1620252" cy="830997"/>
          </a:xfrm>
          <a:prstGeom prst="rect">
            <a:avLst/>
          </a:prstGeom>
          <a:noFill/>
        </p:spPr>
        <p:txBody>
          <a:bodyPr wrap="none" rtlCol="0">
            <a:spAutoFit/>
          </a:bodyPr>
          <a:lstStyle/>
          <a:p>
            <a:r>
              <a:rPr lang="en-US" sz="2400" dirty="0"/>
              <a:t>My lips are </a:t>
            </a:r>
          </a:p>
          <a:p>
            <a:r>
              <a:rPr lang="en-US" sz="2400" dirty="0"/>
              <a:t>sealed!</a:t>
            </a:r>
          </a:p>
        </p:txBody>
      </p:sp>
    </p:spTree>
    <p:extLst>
      <p:ext uri="{BB962C8B-B14F-4D97-AF65-F5344CB8AC3E}">
        <p14:creationId xmlns:p14="http://schemas.microsoft.com/office/powerpoint/2010/main" val="5021592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3C346-0BC0-3240-AC12-81B85F668DF7}"/>
              </a:ext>
            </a:extLst>
          </p:cNvPr>
          <p:cNvSpPr>
            <a:spLocks noGrp="1"/>
          </p:cNvSpPr>
          <p:nvPr>
            <p:ph type="title"/>
          </p:nvPr>
        </p:nvSpPr>
        <p:spPr/>
        <p:txBody>
          <a:bodyPr/>
          <a:lstStyle/>
          <a:p>
            <a:r>
              <a:rPr lang="en-US" dirty="0"/>
              <a:t>Data Minimization</a:t>
            </a:r>
          </a:p>
        </p:txBody>
      </p:sp>
      <p:pic>
        <p:nvPicPr>
          <p:cNvPr id="5" name="Content Placeholder 4" descr="Comb outline">
            <a:extLst>
              <a:ext uri="{FF2B5EF4-FFF2-40B4-BE49-F238E27FC236}">
                <a16:creationId xmlns:a16="http://schemas.microsoft.com/office/drawing/2014/main" id="{7DA4BF69-0B8D-784A-8BAB-3570CD95544D}"/>
              </a:ext>
            </a:extLst>
          </p:cNvPr>
          <p:cNvPicPr>
            <a:picLocks noGrp="1" noChangeAspect="1"/>
          </p:cNvPicPr>
          <p:nvPr>
            <p:ph idx="1"/>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980531" y="2797175"/>
            <a:ext cx="914400" cy="914400"/>
          </a:xfrm>
        </p:spPr>
      </p:pic>
      <p:pic>
        <p:nvPicPr>
          <p:cNvPr id="7" name="Graphic 6" descr="Male profile with solid fill">
            <a:extLst>
              <a:ext uri="{FF2B5EF4-FFF2-40B4-BE49-F238E27FC236}">
                <a16:creationId xmlns:a16="http://schemas.microsoft.com/office/drawing/2014/main" id="{DE818DCE-8F18-B040-BD78-522ECD978BF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62050" y="2190750"/>
            <a:ext cx="2476500" cy="2476500"/>
          </a:xfrm>
          <a:prstGeom prst="rect">
            <a:avLst/>
          </a:prstGeom>
        </p:spPr>
      </p:pic>
      <p:pic>
        <p:nvPicPr>
          <p:cNvPr id="8" name="Graphic 7" descr="Thought bubble outline">
            <a:extLst>
              <a:ext uri="{FF2B5EF4-FFF2-40B4-BE49-F238E27FC236}">
                <a16:creationId xmlns:a16="http://schemas.microsoft.com/office/drawing/2014/main" id="{4EF33F95-B540-6E44-A047-2B6B9F28180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684807" y="184914"/>
            <a:ext cx="3526661" cy="3526661"/>
          </a:xfrm>
          <a:prstGeom prst="rect">
            <a:avLst/>
          </a:prstGeom>
        </p:spPr>
      </p:pic>
      <p:pic>
        <p:nvPicPr>
          <p:cNvPr id="9" name="Graphic 8" descr="Thought bubble outline">
            <a:extLst>
              <a:ext uri="{FF2B5EF4-FFF2-40B4-BE49-F238E27FC236}">
                <a16:creationId xmlns:a16="http://schemas.microsoft.com/office/drawing/2014/main" id="{BE42DFA3-371B-F744-84AD-325DC57510C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428426" y="3299628"/>
            <a:ext cx="3579812" cy="3579812"/>
          </a:xfrm>
          <a:prstGeom prst="rect">
            <a:avLst/>
          </a:prstGeom>
        </p:spPr>
      </p:pic>
      <p:sp>
        <p:nvSpPr>
          <p:cNvPr id="10" name="TextBox 9">
            <a:extLst>
              <a:ext uri="{FF2B5EF4-FFF2-40B4-BE49-F238E27FC236}">
                <a16:creationId xmlns:a16="http://schemas.microsoft.com/office/drawing/2014/main" id="{146D1948-0EFD-894B-BF23-B8077DD378D1}"/>
              </a:ext>
            </a:extLst>
          </p:cNvPr>
          <p:cNvSpPr txBox="1"/>
          <p:nvPr/>
        </p:nvSpPr>
        <p:spPr>
          <a:xfrm>
            <a:off x="6410769" y="1193851"/>
            <a:ext cx="2094612" cy="830997"/>
          </a:xfrm>
          <a:prstGeom prst="rect">
            <a:avLst/>
          </a:prstGeom>
          <a:noFill/>
        </p:spPr>
        <p:txBody>
          <a:bodyPr wrap="none" rtlCol="0">
            <a:spAutoFit/>
          </a:bodyPr>
          <a:lstStyle/>
          <a:p>
            <a:r>
              <a:rPr lang="en-US" sz="2400" dirty="0"/>
              <a:t>Phone number,</a:t>
            </a:r>
          </a:p>
          <a:p>
            <a:r>
              <a:rPr lang="en-US" sz="2400" dirty="0"/>
              <a:t>please!</a:t>
            </a:r>
          </a:p>
        </p:txBody>
      </p:sp>
      <p:sp>
        <p:nvSpPr>
          <p:cNvPr id="11" name="TextBox 10">
            <a:extLst>
              <a:ext uri="{FF2B5EF4-FFF2-40B4-BE49-F238E27FC236}">
                <a16:creationId xmlns:a16="http://schemas.microsoft.com/office/drawing/2014/main" id="{7995ED22-73CE-0348-9E94-3BAEE6DC3B01}"/>
              </a:ext>
            </a:extLst>
          </p:cNvPr>
          <p:cNvSpPr txBox="1"/>
          <p:nvPr/>
        </p:nvSpPr>
        <p:spPr>
          <a:xfrm>
            <a:off x="6137267" y="4296527"/>
            <a:ext cx="2162130" cy="830997"/>
          </a:xfrm>
          <a:prstGeom prst="rect">
            <a:avLst/>
          </a:prstGeom>
          <a:noFill/>
        </p:spPr>
        <p:txBody>
          <a:bodyPr wrap="none" rtlCol="0">
            <a:spAutoFit/>
          </a:bodyPr>
          <a:lstStyle/>
          <a:p>
            <a:r>
              <a:rPr lang="en-US" sz="2400" dirty="0"/>
              <a:t>Medical history,</a:t>
            </a:r>
          </a:p>
          <a:p>
            <a:r>
              <a:rPr lang="en-US" sz="2400" dirty="0"/>
              <a:t>please!</a:t>
            </a:r>
          </a:p>
        </p:txBody>
      </p:sp>
      <p:pic>
        <p:nvPicPr>
          <p:cNvPr id="13" name="Graphic 12" descr="Checkmark with solid fill">
            <a:extLst>
              <a:ext uri="{FF2B5EF4-FFF2-40B4-BE49-F238E27FC236}">
                <a16:creationId xmlns:a16="http://schemas.microsoft.com/office/drawing/2014/main" id="{7157E49A-56CC-8B43-BEB8-6474036D2FB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448799" y="1178352"/>
            <a:ext cx="914400" cy="914400"/>
          </a:xfrm>
          <a:prstGeom prst="rect">
            <a:avLst/>
          </a:prstGeom>
        </p:spPr>
      </p:pic>
      <p:pic>
        <p:nvPicPr>
          <p:cNvPr id="15" name="Graphic 14" descr="Checkbox Crossed with solid fill">
            <a:extLst>
              <a:ext uri="{FF2B5EF4-FFF2-40B4-BE49-F238E27FC236}">
                <a16:creationId xmlns:a16="http://schemas.microsoft.com/office/drawing/2014/main" id="{830BB795-2D5C-7547-8054-ABF9D564BC1D}"/>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9259879" y="4175134"/>
            <a:ext cx="1538236" cy="1538236"/>
          </a:xfrm>
          <a:prstGeom prst="rect">
            <a:avLst/>
          </a:prstGeom>
        </p:spPr>
      </p:pic>
    </p:spTree>
    <p:extLst>
      <p:ext uri="{BB962C8B-B14F-4D97-AF65-F5344CB8AC3E}">
        <p14:creationId xmlns:p14="http://schemas.microsoft.com/office/powerpoint/2010/main" val="1180312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par>
                                <p:cTn id="8" presetID="9"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dissolve">
                                      <p:cBhvr>
                                        <p:cTn id="15" dur="500"/>
                                        <p:tgtEl>
                                          <p:spTgt spid="8"/>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dissolve">
                                      <p:cBhvr>
                                        <p:cTn id="18" dur="500"/>
                                        <p:tgtEl>
                                          <p:spTgt spid="10"/>
                                        </p:tgtEl>
                                      </p:cBhvr>
                                    </p:animEffect>
                                  </p:childTnLst>
                                </p:cTn>
                              </p:par>
                              <p:par>
                                <p:cTn id="19" presetID="9"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dissolve">
                                      <p:cBhvr>
                                        <p:cTn id="21" dur="500"/>
                                        <p:tgtEl>
                                          <p:spTgt spid="13"/>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dissolve">
                                      <p:cBhvr>
                                        <p:cTn id="26" dur="500"/>
                                        <p:tgtEl>
                                          <p:spTgt spid="9"/>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dissolve">
                                      <p:cBhvr>
                                        <p:cTn id="29" dur="500"/>
                                        <p:tgtEl>
                                          <p:spTgt spid="11"/>
                                        </p:tgtEl>
                                      </p:cBhvr>
                                    </p:animEffect>
                                  </p:childTnLst>
                                </p:cTn>
                              </p:par>
                              <p:par>
                                <p:cTn id="30" presetID="9" presetClass="entr" presetSubtype="0"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dissolve">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3C346-0BC0-3240-AC12-81B85F668DF7}"/>
              </a:ext>
            </a:extLst>
          </p:cNvPr>
          <p:cNvSpPr>
            <a:spLocks noGrp="1"/>
          </p:cNvSpPr>
          <p:nvPr>
            <p:ph type="title"/>
          </p:nvPr>
        </p:nvSpPr>
        <p:spPr/>
        <p:txBody>
          <a:bodyPr/>
          <a:lstStyle/>
          <a:p>
            <a:r>
              <a:rPr lang="en-US" dirty="0"/>
              <a:t>Purpose Limitation</a:t>
            </a:r>
          </a:p>
        </p:txBody>
      </p:sp>
      <p:pic>
        <p:nvPicPr>
          <p:cNvPr id="4" name="Content Placeholder 4" descr="Comb outline">
            <a:extLst>
              <a:ext uri="{FF2B5EF4-FFF2-40B4-BE49-F238E27FC236}">
                <a16:creationId xmlns:a16="http://schemas.microsoft.com/office/drawing/2014/main" id="{A162E595-EA02-F641-869E-758CCFEEAE60}"/>
              </a:ext>
            </a:extLst>
          </p:cNvPr>
          <p:cNvPicPr>
            <a:picLocks noGrp="1" noChangeAspect="1"/>
          </p:cNvPicPr>
          <p:nvPr>
            <p:ph idx="1"/>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980531" y="2797175"/>
            <a:ext cx="914400" cy="914400"/>
          </a:xfrm>
        </p:spPr>
      </p:pic>
      <p:pic>
        <p:nvPicPr>
          <p:cNvPr id="5" name="Graphic 4" descr="Male profile with solid fill">
            <a:extLst>
              <a:ext uri="{FF2B5EF4-FFF2-40B4-BE49-F238E27FC236}">
                <a16:creationId xmlns:a16="http://schemas.microsoft.com/office/drawing/2014/main" id="{BBEADA27-2672-E941-BCC6-FF3C67CE1E1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62050" y="2190750"/>
            <a:ext cx="2476500" cy="2476500"/>
          </a:xfrm>
          <a:prstGeom prst="rect">
            <a:avLst/>
          </a:prstGeom>
        </p:spPr>
      </p:pic>
      <p:pic>
        <p:nvPicPr>
          <p:cNvPr id="7" name="Graphic 6" descr="Clipboard Checked outline">
            <a:extLst>
              <a:ext uri="{FF2B5EF4-FFF2-40B4-BE49-F238E27FC236}">
                <a16:creationId xmlns:a16="http://schemas.microsoft.com/office/drawing/2014/main" id="{B5B0EE7C-B0B7-BF46-80D4-06FB5879B25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857750" y="2356716"/>
            <a:ext cx="2476500" cy="2476500"/>
          </a:xfrm>
          <a:prstGeom prst="rect">
            <a:avLst/>
          </a:prstGeom>
        </p:spPr>
      </p:pic>
      <p:pic>
        <p:nvPicPr>
          <p:cNvPr id="9" name="Graphic 8" descr="Email outline">
            <a:extLst>
              <a:ext uri="{FF2B5EF4-FFF2-40B4-BE49-F238E27FC236}">
                <a16:creationId xmlns:a16="http://schemas.microsoft.com/office/drawing/2014/main" id="{A33769FD-346D-6048-BB24-AB44C72D04C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553450" y="716366"/>
            <a:ext cx="2228850" cy="2228850"/>
          </a:xfrm>
          <a:prstGeom prst="rect">
            <a:avLst/>
          </a:prstGeom>
        </p:spPr>
      </p:pic>
      <p:pic>
        <p:nvPicPr>
          <p:cNvPr id="11" name="Graphic 10" descr="Man outline">
            <a:extLst>
              <a:ext uri="{FF2B5EF4-FFF2-40B4-BE49-F238E27FC236}">
                <a16:creationId xmlns:a16="http://schemas.microsoft.com/office/drawing/2014/main" id="{63046874-9598-6F4F-8432-921B7CEBB70E}"/>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143875" y="3594966"/>
            <a:ext cx="2886075" cy="2886075"/>
          </a:xfrm>
          <a:prstGeom prst="rect">
            <a:avLst/>
          </a:prstGeom>
        </p:spPr>
      </p:pic>
      <p:pic>
        <p:nvPicPr>
          <p:cNvPr id="13" name="Graphic 12" descr="Money outline">
            <a:extLst>
              <a:ext uri="{FF2B5EF4-FFF2-40B4-BE49-F238E27FC236}">
                <a16:creationId xmlns:a16="http://schemas.microsoft.com/office/drawing/2014/main" id="{A89D098F-4D59-034B-BBF0-2D315BC3C7E9}"/>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9867900" y="4680814"/>
            <a:ext cx="914400" cy="914400"/>
          </a:xfrm>
          <a:prstGeom prst="rect">
            <a:avLst/>
          </a:prstGeom>
        </p:spPr>
      </p:pic>
      <p:sp>
        <p:nvSpPr>
          <p:cNvPr id="14" name="TextBox 13">
            <a:extLst>
              <a:ext uri="{FF2B5EF4-FFF2-40B4-BE49-F238E27FC236}">
                <a16:creationId xmlns:a16="http://schemas.microsoft.com/office/drawing/2014/main" id="{D01AE16C-E3E5-D442-96D3-426125037862}"/>
              </a:ext>
            </a:extLst>
          </p:cNvPr>
          <p:cNvSpPr txBox="1"/>
          <p:nvPr/>
        </p:nvSpPr>
        <p:spPr>
          <a:xfrm>
            <a:off x="1066800" y="5524500"/>
            <a:ext cx="7437485" cy="923330"/>
          </a:xfrm>
          <a:prstGeom prst="rect">
            <a:avLst/>
          </a:prstGeom>
          <a:noFill/>
        </p:spPr>
        <p:txBody>
          <a:bodyPr wrap="none" rtlCol="0">
            <a:spAutoFit/>
          </a:bodyPr>
          <a:lstStyle/>
          <a:p>
            <a:r>
              <a:rPr lang="en-US" dirty="0"/>
              <a:t>On “If you collect” how the list flying over to the email and put a smiley face</a:t>
            </a:r>
          </a:p>
          <a:p>
            <a:r>
              <a:rPr lang="en-US" dirty="0"/>
              <a:t>Next to it. On “But then,” show the list flying over to the man with the money</a:t>
            </a:r>
          </a:p>
          <a:p>
            <a:r>
              <a:rPr lang="en-US" dirty="0"/>
              <a:t>And show a frowning face. </a:t>
            </a:r>
          </a:p>
        </p:txBody>
      </p:sp>
      <p:pic>
        <p:nvPicPr>
          <p:cNvPr id="16" name="Graphic 15" descr="Smiling face outline with solid fill">
            <a:extLst>
              <a:ext uri="{FF2B5EF4-FFF2-40B4-BE49-F238E27FC236}">
                <a16:creationId xmlns:a16="http://schemas.microsoft.com/office/drawing/2014/main" id="{15ADBB79-BD2F-E848-B8C7-7971CEC9B5AC}"/>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10917381" y="1450007"/>
            <a:ext cx="914400" cy="914400"/>
          </a:xfrm>
          <a:prstGeom prst="rect">
            <a:avLst/>
          </a:prstGeom>
        </p:spPr>
      </p:pic>
      <p:pic>
        <p:nvPicPr>
          <p:cNvPr id="18" name="Graphic 17" descr="Sad face with solid fill with solid fill">
            <a:extLst>
              <a:ext uri="{FF2B5EF4-FFF2-40B4-BE49-F238E27FC236}">
                <a16:creationId xmlns:a16="http://schemas.microsoft.com/office/drawing/2014/main" id="{16E0653C-267D-C84B-8F7D-B5BF7479838E}"/>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10947689" y="4580803"/>
            <a:ext cx="914400" cy="914400"/>
          </a:xfrm>
          <a:prstGeom prst="rect">
            <a:avLst/>
          </a:prstGeom>
        </p:spPr>
      </p:pic>
    </p:spTree>
    <p:extLst>
      <p:ext uri="{BB962C8B-B14F-4D97-AF65-F5344CB8AC3E}">
        <p14:creationId xmlns:p14="http://schemas.microsoft.com/office/powerpoint/2010/main" val="1763767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par>
                                <p:cTn id="8" presetID="9"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dissolv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A3E3A-141F-E742-B68E-88C5D4DC5FAA}"/>
              </a:ext>
            </a:extLst>
          </p:cNvPr>
          <p:cNvSpPr>
            <a:spLocks noGrp="1"/>
          </p:cNvSpPr>
          <p:nvPr>
            <p:ph type="title"/>
          </p:nvPr>
        </p:nvSpPr>
        <p:spPr/>
        <p:txBody>
          <a:bodyPr/>
          <a:lstStyle/>
          <a:p>
            <a:r>
              <a:rPr lang="en-US" dirty="0"/>
              <a:t>Data Retention Standards </a:t>
            </a:r>
          </a:p>
        </p:txBody>
      </p:sp>
      <p:pic>
        <p:nvPicPr>
          <p:cNvPr id="5" name="Graphic 4" descr="Paper outline">
            <a:extLst>
              <a:ext uri="{FF2B5EF4-FFF2-40B4-BE49-F238E27FC236}">
                <a16:creationId xmlns:a16="http://schemas.microsoft.com/office/drawing/2014/main" id="{4CA6BCFC-600E-3C4C-AD95-F0DA8A45447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8650" y="1371600"/>
            <a:ext cx="4819650" cy="4819650"/>
          </a:xfrm>
          <a:prstGeom prst="rect">
            <a:avLst/>
          </a:prstGeom>
        </p:spPr>
      </p:pic>
      <p:pic>
        <p:nvPicPr>
          <p:cNvPr id="7" name="Graphic 6" descr="Garbage with solid fill">
            <a:extLst>
              <a:ext uri="{FF2B5EF4-FFF2-40B4-BE49-F238E27FC236}">
                <a16:creationId xmlns:a16="http://schemas.microsoft.com/office/drawing/2014/main" id="{310A12C7-585A-8044-A975-4090B732D23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715250" y="2628900"/>
            <a:ext cx="2800350" cy="2800350"/>
          </a:xfrm>
          <a:prstGeom prst="rect">
            <a:avLst/>
          </a:prstGeom>
        </p:spPr>
      </p:pic>
      <p:sp>
        <p:nvSpPr>
          <p:cNvPr id="8" name="TextBox 7">
            <a:extLst>
              <a:ext uri="{FF2B5EF4-FFF2-40B4-BE49-F238E27FC236}">
                <a16:creationId xmlns:a16="http://schemas.microsoft.com/office/drawing/2014/main" id="{E09D0940-8FC4-0446-8D9A-C5178739FA21}"/>
              </a:ext>
            </a:extLst>
          </p:cNvPr>
          <p:cNvSpPr txBox="1"/>
          <p:nvPr/>
        </p:nvSpPr>
        <p:spPr>
          <a:xfrm>
            <a:off x="1893931" y="3367355"/>
            <a:ext cx="2289088" cy="1323439"/>
          </a:xfrm>
          <a:prstGeom prst="rect">
            <a:avLst/>
          </a:prstGeom>
          <a:noFill/>
        </p:spPr>
        <p:txBody>
          <a:bodyPr wrap="none" rtlCol="0">
            <a:spAutoFit/>
          </a:bodyPr>
          <a:lstStyle/>
          <a:p>
            <a:r>
              <a:rPr lang="en-US" sz="4000" dirty="0"/>
              <a:t>Expires in </a:t>
            </a:r>
          </a:p>
          <a:p>
            <a:r>
              <a:rPr lang="en-US" sz="4000" dirty="0"/>
              <a:t>4 years</a:t>
            </a:r>
          </a:p>
        </p:txBody>
      </p:sp>
      <p:sp>
        <p:nvSpPr>
          <p:cNvPr id="9" name="TextBox 8">
            <a:extLst>
              <a:ext uri="{FF2B5EF4-FFF2-40B4-BE49-F238E27FC236}">
                <a16:creationId xmlns:a16="http://schemas.microsoft.com/office/drawing/2014/main" id="{1A3D4D8E-4E04-4B46-9F17-6916A8080334}"/>
              </a:ext>
            </a:extLst>
          </p:cNvPr>
          <p:cNvSpPr txBox="1"/>
          <p:nvPr/>
        </p:nvSpPr>
        <p:spPr>
          <a:xfrm>
            <a:off x="10515600" y="1182093"/>
            <a:ext cx="5192127" cy="646331"/>
          </a:xfrm>
          <a:prstGeom prst="rect">
            <a:avLst/>
          </a:prstGeom>
          <a:noFill/>
        </p:spPr>
        <p:txBody>
          <a:bodyPr wrap="none" rtlCol="0">
            <a:spAutoFit/>
          </a:bodyPr>
          <a:lstStyle/>
          <a:p>
            <a:r>
              <a:rPr lang="en-US" dirty="0"/>
              <a:t>On “Legally disposed of”, show the file flying into the </a:t>
            </a:r>
          </a:p>
          <a:p>
            <a:r>
              <a:rPr lang="en-US" dirty="0"/>
              <a:t>Trashcan. </a:t>
            </a:r>
          </a:p>
        </p:txBody>
      </p:sp>
    </p:spTree>
    <p:extLst>
      <p:ext uri="{BB962C8B-B14F-4D97-AF65-F5344CB8AC3E}">
        <p14:creationId xmlns:p14="http://schemas.microsoft.com/office/powerpoint/2010/main" val="901346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013AF150-2A17-4FED-86AB-CD00DED29271}"/>
              </a:ext>
            </a:extLst>
          </p:cNvPr>
          <p:cNvSpPr>
            <a:spLocks noGrp="1"/>
          </p:cNvSpPr>
          <p:nvPr>
            <p:ph idx="1"/>
          </p:nvPr>
        </p:nvSpPr>
        <p:spPr/>
        <p:txBody>
          <a:bodyPr/>
          <a:lstStyle/>
          <a:p>
            <a:r>
              <a:rPr lang="en-US" dirty="0"/>
              <a:t>Summary</a:t>
            </a:r>
          </a:p>
        </p:txBody>
      </p:sp>
      <p:sp>
        <p:nvSpPr>
          <p:cNvPr id="12" name="Content Placeholder 11">
            <a:extLst>
              <a:ext uri="{FF2B5EF4-FFF2-40B4-BE49-F238E27FC236}">
                <a16:creationId xmlns:a16="http://schemas.microsoft.com/office/drawing/2014/main" id="{1C5EFDE3-BB97-48D1-8AC6-FFB784107964}"/>
              </a:ext>
            </a:extLst>
          </p:cNvPr>
          <p:cNvSpPr>
            <a:spLocks noGrp="1"/>
          </p:cNvSpPr>
          <p:nvPr>
            <p:ph idx="10"/>
          </p:nvPr>
        </p:nvSpPr>
        <p:spPr/>
        <p:txBody>
          <a:bodyPr/>
          <a:lstStyle/>
          <a:p>
            <a:r>
              <a:rPr lang="en-US" dirty="0"/>
              <a:t>Privacy vs. security</a:t>
            </a:r>
          </a:p>
          <a:p>
            <a:r>
              <a:rPr lang="en-US" dirty="0"/>
              <a:t>Technical vs. non-technical controls </a:t>
            </a:r>
          </a:p>
          <a:p>
            <a:r>
              <a:rPr lang="en-US" dirty="0"/>
              <a:t>Types of technical controls </a:t>
            </a:r>
          </a:p>
          <a:p>
            <a:r>
              <a:rPr lang="en-US" dirty="0"/>
              <a:t>Types of non-technical controls </a:t>
            </a:r>
          </a:p>
        </p:txBody>
      </p:sp>
    </p:spTree>
    <p:extLst>
      <p:ext uri="{BB962C8B-B14F-4D97-AF65-F5344CB8AC3E}">
        <p14:creationId xmlns:p14="http://schemas.microsoft.com/office/powerpoint/2010/main" val="2377744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dissolve">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dissolve">
                                      <p:cBhvr>
                                        <p:cTn id="12" dur="500"/>
                                        <p:tgtEl>
                                          <p:spTgt spid="1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animEffect transition="in" filter="dissolve">
                                      <p:cBhvr>
                                        <p:cTn id="17" dur="500"/>
                                        <p:tgtEl>
                                          <p:spTgt spid="1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2">
                                            <p:txEl>
                                              <p:pRg st="3" end="3"/>
                                            </p:txEl>
                                          </p:spTgt>
                                        </p:tgtEl>
                                        <p:attrNameLst>
                                          <p:attrName>style.visibility</p:attrName>
                                        </p:attrNameLst>
                                      </p:cBhvr>
                                      <p:to>
                                        <p:strVal val="visible"/>
                                      </p:to>
                                    </p:set>
                                    <p:animEffect transition="in" filter="dissolve">
                                      <p:cBhvr>
                                        <p:cTn id="22" dur="500"/>
                                        <p:tgtEl>
                                          <p:spTgt spid="1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toryboardMaster">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19050">
          <a:solidFill>
            <a:srgbClr val="C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rgbClr val="C00000"/>
          </a:solidFill>
          <a:tailEnd type="stealth" w="lg" len="lg"/>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StoryboardMaster - ver2.potx" id="{DA06477A-5A16-46A1-8633-80BEA5F07224}" vid="{BE8ED4DB-04F7-460E-ADCD-1D625B880F3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Ricks_StoryboardMaster - ver2 - Copy</Template>
  <TotalTime>1709</TotalTime>
  <Words>2512</Words>
  <Application>Microsoft Macintosh PowerPoint</Application>
  <PresentationFormat>Widescreen</PresentationFormat>
  <Paragraphs>195</Paragraphs>
  <Slides>22</Slides>
  <Notes>21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Arial</vt:lpstr>
      <vt:lpstr>Calibri</vt:lpstr>
      <vt:lpstr>Calibri Light</vt:lpstr>
      <vt:lpstr>Century Schoolbook</vt:lpstr>
      <vt:lpstr>Franklin Gothic Book</vt:lpstr>
      <vt:lpstr>Roboto</vt:lpstr>
      <vt:lpstr>Wingdings</vt:lpstr>
      <vt:lpstr>StoryboardMaster</vt:lpstr>
      <vt:lpstr>Filename: v_data_privacy_tech_cdp1.mp4 </vt:lpstr>
      <vt:lpstr>PowerPoint Presentation</vt:lpstr>
      <vt:lpstr>PowerPoint Presentation</vt:lpstr>
      <vt:lpstr>Privacy vs. Security </vt:lpstr>
      <vt:lpstr>Data Security</vt:lpstr>
      <vt:lpstr>PowerPoint Presentation</vt:lpstr>
      <vt:lpstr>PowerPoint Presentation</vt:lpstr>
      <vt:lpstr>PowerPoint Presentation</vt:lpstr>
      <vt:lpstr>PowerPoint Presentation</vt:lpstr>
      <vt:lpstr>Obscuring Data </vt:lpstr>
      <vt:lpstr>Encryption</vt:lpstr>
      <vt:lpstr>Data Masking</vt:lpstr>
      <vt:lpstr>Data De-Identification</vt:lpstr>
      <vt:lpstr>Tokenization</vt:lpstr>
      <vt:lpstr>Data Loss Prevention</vt:lpstr>
      <vt:lpstr>Digital Rights Management</vt:lpstr>
      <vt:lpstr>PowerPoint Presentation</vt:lpstr>
      <vt:lpstr>Non-Disclosure Agreements </vt:lpstr>
      <vt:lpstr>Data Minimization</vt:lpstr>
      <vt:lpstr>Purpose Limitation</vt:lpstr>
      <vt:lpstr>Data Retention Standards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Rick Jones</dc:creator>
  <cp:lastModifiedBy>Michael Young</cp:lastModifiedBy>
  <cp:revision>59</cp:revision>
  <dcterms:created xsi:type="dcterms:W3CDTF">2020-02-18T17:19:35Z</dcterms:created>
  <dcterms:modified xsi:type="dcterms:W3CDTF">2020-12-25T05:35:07Z</dcterms:modified>
</cp:coreProperties>
</file>